
<file path=[Content_Types].xml><?xml version="1.0" encoding="utf-8"?>
<Types xmlns="http://schemas.openxmlformats.org/package/2006/content-types">
  <Default Extension="jpg" ContentType="image/pn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7"/>
  </p:notesMasterIdLst>
  <p:sldIdLst>
    <p:sldId id="256" r:id="rId2"/>
    <p:sldId id="257" r:id="rId3"/>
    <p:sldId id="258" r:id="rId4"/>
    <p:sldId id="259" r:id="rId5"/>
    <p:sldId id="292" r:id="rId6"/>
    <p:sldId id="293" r:id="rId7"/>
    <p:sldId id="294" r:id="rId8"/>
    <p:sldId id="285" r:id="rId9"/>
    <p:sldId id="295" r:id="rId10"/>
    <p:sldId id="296" r:id="rId11"/>
    <p:sldId id="308" r:id="rId12"/>
    <p:sldId id="286" r:id="rId13"/>
    <p:sldId id="275" r:id="rId14"/>
    <p:sldId id="297" r:id="rId15"/>
    <p:sldId id="274" r:id="rId16"/>
    <p:sldId id="298" r:id="rId17"/>
    <p:sldId id="287" r:id="rId18"/>
    <p:sldId id="289" r:id="rId19"/>
    <p:sldId id="299" r:id="rId20"/>
    <p:sldId id="300" r:id="rId21"/>
    <p:sldId id="301" r:id="rId22"/>
    <p:sldId id="273" r:id="rId23"/>
    <p:sldId id="302" r:id="rId24"/>
    <p:sldId id="280" r:id="rId25"/>
    <p:sldId id="278" r:id="rId26"/>
    <p:sldId id="303" r:id="rId27"/>
    <p:sldId id="304" r:id="rId28"/>
    <p:sldId id="305" r:id="rId29"/>
    <p:sldId id="281" r:id="rId30"/>
    <p:sldId id="282" r:id="rId31"/>
    <p:sldId id="279" r:id="rId32"/>
    <p:sldId id="306" r:id="rId33"/>
    <p:sldId id="307" r:id="rId34"/>
    <p:sldId id="270" r:id="rId35"/>
    <p:sldId id="31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1665" autoAdjust="0"/>
  </p:normalViewPr>
  <p:slideViewPr>
    <p:cSldViewPr snapToGrid="0">
      <p:cViewPr varScale="1">
        <p:scale>
          <a:sx n="69" d="100"/>
          <a:sy n="69" d="100"/>
        </p:scale>
        <p:origin x="219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file01\vmsources\VMsources%20Private\Management\VMware%20Alternatives%20Diagram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file01\vmsources\VMsources%20Private\Management\VMware%20Alternatives%20Diagram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VMware 60-Month TCO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'VMware Cost and TCO'!$D$17</c:f>
              <c:strCache>
                <c:ptCount val="1"/>
                <c:pt idx="0">
                  <c:v>vSphere Standard w/iSCSI SAN</c:v>
                </c:pt>
              </c:strCache>
            </c:strRef>
          </c:tx>
          <c:spPr>
            <a:solidFill>
              <a:schemeClr val="accent1"/>
            </a:solidFill>
            <a:ln>
              <a:noFill/>
            </a:ln>
            <a:effectLst/>
          </c:spPr>
          <c:invertIfNegative val="0"/>
          <c:cat>
            <c:strRef>
              <c:f>'VMware Cost and TCO'!$C$18:$C$22</c:f>
              <c:strCache>
                <c:ptCount val="5"/>
                <c:pt idx="0">
                  <c:v>Year 1 TCO</c:v>
                </c:pt>
                <c:pt idx="1">
                  <c:v>Year 2 TCO</c:v>
                </c:pt>
                <c:pt idx="2">
                  <c:v>Year 3 TCO</c:v>
                </c:pt>
                <c:pt idx="3">
                  <c:v>Year 4 TCO</c:v>
                </c:pt>
                <c:pt idx="4">
                  <c:v>Year 5 TCO</c:v>
                </c:pt>
              </c:strCache>
            </c:strRef>
          </c:cat>
          <c:val>
            <c:numRef>
              <c:f>'VMware Cost and TCO'!$D$18:$D$22</c:f>
              <c:numCache>
                <c:formatCode>"$"#,##0.00</c:formatCode>
                <c:ptCount val="5"/>
                <c:pt idx="0">
                  <c:v>117800</c:v>
                </c:pt>
                <c:pt idx="1">
                  <c:v>131600</c:v>
                </c:pt>
                <c:pt idx="2">
                  <c:v>145400</c:v>
                </c:pt>
                <c:pt idx="3">
                  <c:v>159200</c:v>
                </c:pt>
                <c:pt idx="4">
                  <c:v>173000</c:v>
                </c:pt>
              </c:numCache>
            </c:numRef>
          </c:val>
          <c:extLst>
            <c:ext xmlns:c16="http://schemas.microsoft.com/office/drawing/2014/chart" uri="{C3380CC4-5D6E-409C-BE32-E72D297353CC}">
              <c16:uniqueId val="{00000000-78EB-410E-8280-0A4EBD8B7F3A}"/>
            </c:ext>
          </c:extLst>
        </c:ser>
        <c:ser>
          <c:idx val="1"/>
          <c:order val="1"/>
          <c:tx>
            <c:strRef>
              <c:f>'VMware Cost and TCO'!$E$17</c:f>
              <c:strCache>
                <c:ptCount val="1"/>
                <c:pt idx="0">
                  <c:v>vSphere Foundation w/iSCSI SAN</c:v>
                </c:pt>
              </c:strCache>
            </c:strRef>
          </c:tx>
          <c:spPr>
            <a:solidFill>
              <a:schemeClr val="accent2"/>
            </a:solidFill>
            <a:ln>
              <a:noFill/>
            </a:ln>
            <a:effectLst/>
          </c:spPr>
          <c:invertIfNegative val="0"/>
          <c:cat>
            <c:strRef>
              <c:f>'VMware Cost and TCO'!$C$18:$C$22</c:f>
              <c:strCache>
                <c:ptCount val="5"/>
                <c:pt idx="0">
                  <c:v>Year 1 TCO</c:v>
                </c:pt>
                <c:pt idx="1">
                  <c:v>Year 2 TCO</c:v>
                </c:pt>
                <c:pt idx="2">
                  <c:v>Year 3 TCO</c:v>
                </c:pt>
                <c:pt idx="3">
                  <c:v>Year 4 TCO</c:v>
                </c:pt>
                <c:pt idx="4">
                  <c:v>Year 5 TCO</c:v>
                </c:pt>
              </c:strCache>
            </c:strRef>
          </c:cat>
          <c:val>
            <c:numRef>
              <c:f>'VMware Cost and TCO'!$E$18:$E$22</c:f>
              <c:numCache>
                <c:formatCode>"$"#,##0.00</c:formatCode>
                <c:ptCount val="5"/>
                <c:pt idx="0">
                  <c:v>125960</c:v>
                </c:pt>
                <c:pt idx="1">
                  <c:v>147920</c:v>
                </c:pt>
                <c:pt idx="2">
                  <c:v>169880</c:v>
                </c:pt>
                <c:pt idx="3">
                  <c:v>191840</c:v>
                </c:pt>
                <c:pt idx="4">
                  <c:v>213800</c:v>
                </c:pt>
              </c:numCache>
            </c:numRef>
          </c:val>
          <c:extLst>
            <c:ext xmlns:c16="http://schemas.microsoft.com/office/drawing/2014/chart" uri="{C3380CC4-5D6E-409C-BE32-E72D297353CC}">
              <c16:uniqueId val="{00000001-78EB-410E-8280-0A4EBD8B7F3A}"/>
            </c:ext>
          </c:extLst>
        </c:ser>
        <c:ser>
          <c:idx val="2"/>
          <c:order val="2"/>
          <c:tx>
            <c:strRef>
              <c:f>'VMware Cost and TCO'!$F$17</c:f>
              <c:strCache>
                <c:ptCount val="1"/>
                <c:pt idx="0">
                  <c:v>vSphere Cloud Foundation w/vSAN</c:v>
                </c:pt>
              </c:strCache>
            </c:strRef>
          </c:tx>
          <c:spPr>
            <a:solidFill>
              <a:schemeClr val="accent3"/>
            </a:solidFill>
            <a:ln>
              <a:noFill/>
            </a:ln>
            <a:effectLst/>
          </c:spPr>
          <c:invertIfNegative val="0"/>
          <c:cat>
            <c:strRef>
              <c:f>'VMware Cost and TCO'!$C$18:$C$22</c:f>
              <c:strCache>
                <c:ptCount val="5"/>
                <c:pt idx="0">
                  <c:v>Year 1 TCO</c:v>
                </c:pt>
                <c:pt idx="1">
                  <c:v>Year 2 TCO</c:v>
                </c:pt>
                <c:pt idx="2">
                  <c:v>Year 3 TCO</c:v>
                </c:pt>
                <c:pt idx="3">
                  <c:v>Year 4 TCO</c:v>
                </c:pt>
                <c:pt idx="4">
                  <c:v>Year 5 TCO</c:v>
                </c:pt>
              </c:strCache>
            </c:strRef>
          </c:cat>
          <c:val>
            <c:numRef>
              <c:f>'VMware Cost and TCO'!$F$18:$F$22</c:f>
              <c:numCache>
                <c:formatCode>"$"#,##0.00</c:formatCode>
                <c:ptCount val="5"/>
                <c:pt idx="0">
                  <c:v>169600</c:v>
                </c:pt>
                <c:pt idx="1">
                  <c:v>212200</c:v>
                </c:pt>
                <c:pt idx="2">
                  <c:v>254800</c:v>
                </c:pt>
                <c:pt idx="3">
                  <c:v>297400</c:v>
                </c:pt>
                <c:pt idx="4">
                  <c:v>340000</c:v>
                </c:pt>
              </c:numCache>
            </c:numRef>
          </c:val>
          <c:extLst>
            <c:ext xmlns:c16="http://schemas.microsoft.com/office/drawing/2014/chart" uri="{C3380CC4-5D6E-409C-BE32-E72D297353CC}">
              <c16:uniqueId val="{00000002-78EB-410E-8280-0A4EBD8B7F3A}"/>
            </c:ext>
          </c:extLst>
        </c:ser>
        <c:dLbls>
          <c:showLegendKey val="0"/>
          <c:showVal val="0"/>
          <c:showCatName val="0"/>
          <c:showSerName val="0"/>
          <c:showPercent val="0"/>
          <c:showBubbleSize val="0"/>
        </c:dLbls>
        <c:gapWidth val="219"/>
        <c:overlap val="-27"/>
        <c:axId val="2130896847"/>
        <c:axId val="1603072799"/>
      </c:barChart>
      <c:catAx>
        <c:axId val="21308968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03072799"/>
        <c:crosses val="autoZero"/>
        <c:auto val="1"/>
        <c:lblAlgn val="ctr"/>
        <c:lblOffset val="100"/>
        <c:noMultiLvlLbl val="0"/>
      </c:catAx>
      <c:valAx>
        <c:axId val="1603072799"/>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08968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'Proxmox Cost and TCO (2)'!$D$17</c:f>
              <c:strCache>
                <c:ptCount val="1"/>
                <c:pt idx="0">
                  <c:v>Proxmox VE Standard w/iSCSI SAN</c:v>
                </c:pt>
              </c:strCache>
            </c:strRef>
          </c:tx>
          <c:spPr>
            <a:solidFill>
              <a:schemeClr val="accent1"/>
            </a:solidFill>
            <a:ln>
              <a:noFill/>
            </a:ln>
            <a:effectLst/>
          </c:spPr>
          <c:invertIfNegative val="0"/>
          <c:cat>
            <c:strRef>
              <c:f>'Proxmox Cost and TCO (2)'!$C$18:$C$22</c:f>
              <c:strCache>
                <c:ptCount val="5"/>
                <c:pt idx="0">
                  <c:v>Year 1 TCO</c:v>
                </c:pt>
                <c:pt idx="1">
                  <c:v>Year 2 TCO</c:v>
                </c:pt>
                <c:pt idx="2">
                  <c:v>Year 3 TCO</c:v>
                </c:pt>
                <c:pt idx="3">
                  <c:v>Year 4 TCO</c:v>
                </c:pt>
                <c:pt idx="4">
                  <c:v>Year 5 TCO</c:v>
                </c:pt>
              </c:strCache>
            </c:strRef>
          </c:cat>
          <c:val>
            <c:numRef>
              <c:f>'Proxmox Cost and TCO (2)'!$D$18:$D$22</c:f>
              <c:numCache>
                <c:formatCode>"$"#,##0.00</c:formatCode>
                <c:ptCount val="5"/>
                <c:pt idx="0">
                  <c:v>116400</c:v>
                </c:pt>
                <c:pt idx="1">
                  <c:v>128800</c:v>
                </c:pt>
                <c:pt idx="2">
                  <c:v>141200</c:v>
                </c:pt>
                <c:pt idx="3">
                  <c:v>153600</c:v>
                </c:pt>
                <c:pt idx="4">
                  <c:v>166000</c:v>
                </c:pt>
              </c:numCache>
            </c:numRef>
          </c:val>
          <c:extLst>
            <c:ext xmlns:c16="http://schemas.microsoft.com/office/drawing/2014/chart" uri="{C3380CC4-5D6E-409C-BE32-E72D297353CC}">
              <c16:uniqueId val="{00000000-AA88-4587-8950-559A844D3439}"/>
            </c:ext>
          </c:extLst>
        </c:ser>
        <c:ser>
          <c:idx val="1"/>
          <c:order val="1"/>
          <c:tx>
            <c:strRef>
              <c:f>'Proxmox Cost and TCO (2)'!$E$17</c:f>
              <c:strCache>
                <c:ptCount val="1"/>
                <c:pt idx="0">
                  <c:v>Proxmox VE Standard w/HCI CEPH Storage</c:v>
                </c:pt>
              </c:strCache>
            </c:strRef>
          </c:tx>
          <c:spPr>
            <a:solidFill>
              <a:schemeClr val="accent2"/>
            </a:solidFill>
            <a:ln>
              <a:noFill/>
            </a:ln>
            <a:effectLst/>
          </c:spPr>
          <c:invertIfNegative val="0"/>
          <c:cat>
            <c:strRef>
              <c:f>'Proxmox Cost and TCO (2)'!$C$18:$C$22</c:f>
              <c:strCache>
                <c:ptCount val="5"/>
                <c:pt idx="0">
                  <c:v>Year 1 TCO</c:v>
                </c:pt>
                <c:pt idx="1">
                  <c:v>Year 2 TCO</c:v>
                </c:pt>
                <c:pt idx="2">
                  <c:v>Year 3 TCO</c:v>
                </c:pt>
                <c:pt idx="3">
                  <c:v>Year 4 TCO</c:v>
                </c:pt>
                <c:pt idx="4">
                  <c:v>Year 5 TCO</c:v>
                </c:pt>
              </c:strCache>
            </c:strRef>
          </c:cat>
          <c:val>
            <c:numRef>
              <c:f>'Proxmox Cost and TCO (2)'!$E$18:$E$22</c:f>
              <c:numCache>
                <c:formatCode>"$"#,##0.00</c:formatCode>
                <c:ptCount val="5"/>
                <c:pt idx="0">
                  <c:v>139400</c:v>
                </c:pt>
                <c:pt idx="1">
                  <c:v>151800</c:v>
                </c:pt>
                <c:pt idx="2">
                  <c:v>164200</c:v>
                </c:pt>
                <c:pt idx="3">
                  <c:v>176600</c:v>
                </c:pt>
                <c:pt idx="4">
                  <c:v>189000</c:v>
                </c:pt>
              </c:numCache>
            </c:numRef>
          </c:val>
          <c:extLst>
            <c:ext xmlns:c16="http://schemas.microsoft.com/office/drawing/2014/chart" uri="{C3380CC4-5D6E-409C-BE32-E72D297353CC}">
              <c16:uniqueId val="{00000001-AA88-4587-8950-559A844D3439}"/>
            </c:ext>
          </c:extLst>
        </c:ser>
        <c:dLbls>
          <c:showLegendKey val="0"/>
          <c:showVal val="0"/>
          <c:showCatName val="0"/>
          <c:showSerName val="0"/>
          <c:showPercent val="0"/>
          <c:showBubbleSize val="0"/>
        </c:dLbls>
        <c:gapWidth val="219"/>
        <c:overlap val="-27"/>
        <c:axId val="2012882383"/>
        <c:axId val="2030718255"/>
      </c:barChart>
      <c:catAx>
        <c:axId val="20128823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30718255"/>
        <c:crosses val="autoZero"/>
        <c:auto val="1"/>
        <c:lblAlgn val="ctr"/>
        <c:lblOffset val="100"/>
        <c:noMultiLvlLbl val="0"/>
      </c:catAx>
      <c:valAx>
        <c:axId val="2030718255"/>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28823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3.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ata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3.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951FBD-2377-4645-8C0A-647FCF4BC855}"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C0BE327D-DA01-4DFB-AF18-8911CC186CE9}">
      <dgm:prSet/>
      <dgm:spPr/>
      <dgm:t>
        <a:bodyPr/>
        <a:lstStyle/>
        <a:p>
          <a:r>
            <a:rPr lang="en-US"/>
            <a:t>VMware vSphere</a:t>
          </a:r>
        </a:p>
      </dgm:t>
    </dgm:pt>
    <dgm:pt modelId="{4E974A0F-57E4-4DEF-B869-3AB22133A94E}" type="parTrans" cxnId="{170F675C-46BD-4282-9C5F-FAF71D834499}">
      <dgm:prSet/>
      <dgm:spPr/>
      <dgm:t>
        <a:bodyPr/>
        <a:lstStyle/>
        <a:p>
          <a:endParaRPr lang="en-US"/>
        </a:p>
      </dgm:t>
    </dgm:pt>
    <dgm:pt modelId="{A553BFF4-BDFE-4B8E-AE72-5A9CC8D8C3BD}" type="sibTrans" cxnId="{170F675C-46BD-4282-9C5F-FAF71D834499}">
      <dgm:prSet/>
      <dgm:spPr/>
      <dgm:t>
        <a:bodyPr/>
        <a:lstStyle/>
        <a:p>
          <a:endParaRPr lang="en-US"/>
        </a:p>
      </dgm:t>
    </dgm:pt>
    <dgm:pt modelId="{A194B2B8-4330-4CB4-BB26-69F3ABC2BCF0}">
      <dgm:prSet/>
      <dgm:spPr/>
      <dgm:t>
        <a:bodyPr/>
        <a:lstStyle/>
        <a:p>
          <a:r>
            <a:rPr lang="en-US"/>
            <a:t>Microsoft Hyper-V</a:t>
          </a:r>
        </a:p>
      </dgm:t>
    </dgm:pt>
    <dgm:pt modelId="{C40501FA-580F-49B2-801E-561E044E8A6D}" type="parTrans" cxnId="{AE90E041-804F-4C51-85D2-30E71E05E726}">
      <dgm:prSet/>
      <dgm:spPr/>
      <dgm:t>
        <a:bodyPr/>
        <a:lstStyle/>
        <a:p>
          <a:endParaRPr lang="en-US"/>
        </a:p>
      </dgm:t>
    </dgm:pt>
    <dgm:pt modelId="{27C11340-291D-40EA-84AE-35A7206AB175}" type="sibTrans" cxnId="{AE90E041-804F-4C51-85D2-30E71E05E726}">
      <dgm:prSet/>
      <dgm:spPr/>
      <dgm:t>
        <a:bodyPr/>
        <a:lstStyle/>
        <a:p>
          <a:endParaRPr lang="en-US"/>
        </a:p>
      </dgm:t>
    </dgm:pt>
    <dgm:pt modelId="{CDBC3535-8A17-45D8-92D5-233FB9C28184}">
      <dgm:prSet/>
      <dgm:spPr/>
      <dgm:t>
        <a:bodyPr/>
        <a:lstStyle/>
        <a:p>
          <a:r>
            <a:rPr lang="en-US"/>
            <a:t>Nutanix</a:t>
          </a:r>
        </a:p>
      </dgm:t>
    </dgm:pt>
    <dgm:pt modelId="{6A5CBDB0-5D69-4974-93D1-78313E2D75F0}" type="parTrans" cxnId="{F7F0E34E-248B-4EA3-BF4C-CEAB0C883B67}">
      <dgm:prSet/>
      <dgm:spPr/>
      <dgm:t>
        <a:bodyPr/>
        <a:lstStyle/>
        <a:p>
          <a:endParaRPr lang="en-US"/>
        </a:p>
      </dgm:t>
    </dgm:pt>
    <dgm:pt modelId="{32C9625A-42FD-4038-AA0A-F11A8E28326A}" type="sibTrans" cxnId="{F7F0E34E-248B-4EA3-BF4C-CEAB0C883B67}">
      <dgm:prSet/>
      <dgm:spPr/>
      <dgm:t>
        <a:bodyPr/>
        <a:lstStyle/>
        <a:p>
          <a:endParaRPr lang="en-US"/>
        </a:p>
      </dgm:t>
    </dgm:pt>
    <dgm:pt modelId="{2F551A78-5015-4244-AE4E-363942DA676A}">
      <dgm:prSet/>
      <dgm:spPr/>
      <dgm:t>
        <a:bodyPr/>
        <a:lstStyle/>
        <a:p>
          <a:r>
            <a:rPr lang="en-US"/>
            <a:t>Proxmox</a:t>
          </a:r>
        </a:p>
      </dgm:t>
    </dgm:pt>
    <dgm:pt modelId="{F2D38635-A54D-425B-ADBD-97CB4DE4398D}" type="parTrans" cxnId="{7C098492-DB96-4D2F-8467-A76D44A90143}">
      <dgm:prSet/>
      <dgm:spPr/>
      <dgm:t>
        <a:bodyPr/>
        <a:lstStyle/>
        <a:p>
          <a:endParaRPr lang="en-US"/>
        </a:p>
      </dgm:t>
    </dgm:pt>
    <dgm:pt modelId="{89B9623F-8F4C-4C7B-AC99-F6618FAC9D58}" type="sibTrans" cxnId="{7C098492-DB96-4D2F-8467-A76D44A90143}">
      <dgm:prSet/>
      <dgm:spPr/>
      <dgm:t>
        <a:bodyPr/>
        <a:lstStyle/>
        <a:p>
          <a:endParaRPr lang="en-US"/>
        </a:p>
      </dgm:t>
    </dgm:pt>
    <dgm:pt modelId="{E3E8E7D3-41AA-4C9D-8EA1-87BF8A870A5D}">
      <dgm:prSet/>
      <dgm:spPr/>
      <dgm:t>
        <a:bodyPr/>
        <a:lstStyle/>
        <a:p>
          <a:r>
            <a:rPr lang="en-US"/>
            <a:t>Others?</a:t>
          </a:r>
        </a:p>
      </dgm:t>
    </dgm:pt>
    <dgm:pt modelId="{17B5B055-3823-4F2E-AF8E-C0CB6E771671}" type="parTrans" cxnId="{084143E1-9521-40AF-A1D3-BC9858C07DBF}">
      <dgm:prSet/>
      <dgm:spPr/>
      <dgm:t>
        <a:bodyPr/>
        <a:lstStyle/>
        <a:p>
          <a:endParaRPr lang="en-US"/>
        </a:p>
      </dgm:t>
    </dgm:pt>
    <dgm:pt modelId="{FDC49B63-6CA5-4FDD-BA83-C9156071051D}" type="sibTrans" cxnId="{084143E1-9521-40AF-A1D3-BC9858C07DBF}">
      <dgm:prSet/>
      <dgm:spPr/>
      <dgm:t>
        <a:bodyPr/>
        <a:lstStyle/>
        <a:p>
          <a:endParaRPr lang="en-US"/>
        </a:p>
      </dgm:t>
    </dgm:pt>
    <dgm:pt modelId="{44713DB1-7EA3-4629-95D6-010551044E50}" type="pres">
      <dgm:prSet presAssocID="{4C951FBD-2377-4645-8C0A-647FCF4BC855}" presName="diagram" presStyleCnt="0">
        <dgm:presLayoutVars>
          <dgm:dir/>
          <dgm:resizeHandles val="exact"/>
        </dgm:presLayoutVars>
      </dgm:prSet>
      <dgm:spPr/>
    </dgm:pt>
    <dgm:pt modelId="{D36A3E23-C23D-4324-AEE5-1A05C1151AC2}" type="pres">
      <dgm:prSet presAssocID="{C0BE327D-DA01-4DFB-AF18-8911CC186CE9}" presName="node" presStyleLbl="node1" presStyleIdx="0" presStyleCnt="5">
        <dgm:presLayoutVars>
          <dgm:bulletEnabled val="1"/>
        </dgm:presLayoutVars>
      </dgm:prSet>
      <dgm:spPr/>
    </dgm:pt>
    <dgm:pt modelId="{F7CB1274-CAC7-4EAB-9921-761DBDEC3AB9}" type="pres">
      <dgm:prSet presAssocID="{A553BFF4-BDFE-4B8E-AE72-5A9CC8D8C3BD}" presName="sibTrans" presStyleCnt="0"/>
      <dgm:spPr/>
    </dgm:pt>
    <dgm:pt modelId="{A0A84F7C-7C5C-4C04-A403-216BC167E850}" type="pres">
      <dgm:prSet presAssocID="{A194B2B8-4330-4CB4-BB26-69F3ABC2BCF0}" presName="node" presStyleLbl="node1" presStyleIdx="1" presStyleCnt="5">
        <dgm:presLayoutVars>
          <dgm:bulletEnabled val="1"/>
        </dgm:presLayoutVars>
      </dgm:prSet>
      <dgm:spPr/>
    </dgm:pt>
    <dgm:pt modelId="{153D97A9-A0F2-46C9-93DF-88024797262B}" type="pres">
      <dgm:prSet presAssocID="{27C11340-291D-40EA-84AE-35A7206AB175}" presName="sibTrans" presStyleCnt="0"/>
      <dgm:spPr/>
    </dgm:pt>
    <dgm:pt modelId="{746E6453-BDBF-4E12-A7D4-BCE5E083AED1}" type="pres">
      <dgm:prSet presAssocID="{CDBC3535-8A17-45D8-92D5-233FB9C28184}" presName="node" presStyleLbl="node1" presStyleIdx="2" presStyleCnt="5">
        <dgm:presLayoutVars>
          <dgm:bulletEnabled val="1"/>
        </dgm:presLayoutVars>
      </dgm:prSet>
      <dgm:spPr/>
    </dgm:pt>
    <dgm:pt modelId="{47786EBB-8E5A-41AF-862D-FF41C40F0433}" type="pres">
      <dgm:prSet presAssocID="{32C9625A-42FD-4038-AA0A-F11A8E28326A}" presName="sibTrans" presStyleCnt="0"/>
      <dgm:spPr/>
    </dgm:pt>
    <dgm:pt modelId="{9F9DFDAF-58C4-4BDE-AA6D-41A65D012BCE}" type="pres">
      <dgm:prSet presAssocID="{2F551A78-5015-4244-AE4E-363942DA676A}" presName="node" presStyleLbl="node1" presStyleIdx="3" presStyleCnt="5">
        <dgm:presLayoutVars>
          <dgm:bulletEnabled val="1"/>
        </dgm:presLayoutVars>
      </dgm:prSet>
      <dgm:spPr/>
    </dgm:pt>
    <dgm:pt modelId="{B10E8394-14B3-498D-9DAF-286B5DF41DB2}" type="pres">
      <dgm:prSet presAssocID="{89B9623F-8F4C-4C7B-AC99-F6618FAC9D58}" presName="sibTrans" presStyleCnt="0"/>
      <dgm:spPr/>
    </dgm:pt>
    <dgm:pt modelId="{0DBC5AD6-65D2-492C-9EB3-40C140ABA31A}" type="pres">
      <dgm:prSet presAssocID="{E3E8E7D3-41AA-4C9D-8EA1-87BF8A870A5D}" presName="node" presStyleLbl="node1" presStyleIdx="4" presStyleCnt="5">
        <dgm:presLayoutVars>
          <dgm:bulletEnabled val="1"/>
        </dgm:presLayoutVars>
      </dgm:prSet>
      <dgm:spPr/>
    </dgm:pt>
  </dgm:ptLst>
  <dgm:cxnLst>
    <dgm:cxn modelId="{34845409-6B3B-4F9C-BA33-B3BFCC85AA4C}" type="presOf" srcId="{C0BE327D-DA01-4DFB-AF18-8911CC186CE9}" destId="{D36A3E23-C23D-4324-AEE5-1A05C1151AC2}" srcOrd="0" destOrd="0" presId="urn:microsoft.com/office/officeart/2005/8/layout/default"/>
    <dgm:cxn modelId="{170F675C-46BD-4282-9C5F-FAF71D834499}" srcId="{4C951FBD-2377-4645-8C0A-647FCF4BC855}" destId="{C0BE327D-DA01-4DFB-AF18-8911CC186CE9}" srcOrd="0" destOrd="0" parTransId="{4E974A0F-57E4-4DEF-B869-3AB22133A94E}" sibTransId="{A553BFF4-BDFE-4B8E-AE72-5A9CC8D8C3BD}"/>
    <dgm:cxn modelId="{AE90E041-804F-4C51-85D2-30E71E05E726}" srcId="{4C951FBD-2377-4645-8C0A-647FCF4BC855}" destId="{A194B2B8-4330-4CB4-BB26-69F3ABC2BCF0}" srcOrd="1" destOrd="0" parTransId="{C40501FA-580F-49B2-801E-561E044E8A6D}" sibTransId="{27C11340-291D-40EA-84AE-35A7206AB175}"/>
    <dgm:cxn modelId="{D1A03847-1776-4712-B899-641699C9CBE6}" type="presOf" srcId="{CDBC3535-8A17-45D8-92D5-233FB9C28184}" destId="{746E6453-BDBF-4E12-A7D4-BCE5E083AED1}" srcOrd="0" destOrd="0" presId="urn:microsoft.com/office/officeart/2005/8/layout/default"/>
    <dgm:cxn modelId="{F7F0E34E-248B-4EA3-BF4C-CEAB0C883B67}" srcId="{4C951FBD-2377-4645-8C0A-647FCF4BC855}" destId="{CDBC3535-8A17-45D8-92D5-233FB9C28184}" srcOrd="2" destOrd="0" parTransId="{6A5CBDB0-5D69-4974-93D1-78313E2D75F0}" sibTransId="{32C9625A-42FD-4038-AA0A-F11A8E28326A}"/>
    <dgm:cxn modelId="{26A9EB79-0F08-42D1-B742-BC0887D32E9A}" type="presOf" srcId="{A194B2B8-4330-4CB4-BB26-69F3ABC2BCF0}" destId="{A0A84F7C-7C5C-4C04-A403-216BC167E850}" srcOrd="0" destOrd="0" presId="urn:microsoft.com/office/officeart/2005/8/layout/default"/>
    <dgm:cxn modelId="{7C098492-DB96-4D2F-8467-A76D44A90143}" srcId="{4C951FBD-2377-4645-8C0A-647FCF4BC855}" destId="{2F551A78-5015-4244-AE4E-363942DA676A}" srcOrd="3" destOrd="0" parTransId="{F2D38635-A54D-425B-ADBD-97CB4DE4398D}" sibTransId="{89B9623F-8F4C-4C7B-AC99-F6618FAC9D58}"/>
    <dgm:cxn modelId="{DD1C92D3-8A3E-40F4-A978-ADDEE00889BD}" type="presOf" srcId="{4C951FBD-2377-4645-8C0A-647FCF4BC855}" destId="{44713DB1-7EA3-4629-95D6-010551044E50}" srcOrd="0" destOrd="0" presId="urn:microsoft.com/office/officeart/2005/8/layout/default"/>
    <dgm:cxn modelId="{674D3CD4-0266-45BD-8914-85D39112BECC}" type="presOf" srcId="{E3E8E7D3-41AA-4C9D-8EA1-87BF8A870A5D}" destId="{0DBC5AD6-65D2-492C-9EB3-40C140ABA31A}" srcOrd="0" destOrd="0" presId="urn:microsoft.com/office/officeart/2005/8/layout/default"/>
    <dgm:cxn modelId="{E6647CDD-1057-4481-8C2A-BE62A88242DA}" type="presOf" srcId="{2F551A78-5015-4244-AE4E-363942DA676A}" destId="{9F9DFDAF-58C4-4BDE-AA6D-41A65D012BCE}" srcOrd="0" destOrd="0" presId="urn:microsoft.com/office/officeart/2005/8/layout/default"/>
    <dgm:cxn modelId="{084143E1-9521-40AF-A1D3-BC9858C07DBF}" srcId="{4C951FBD-2377-4645-8C0A-647FCF4BC855}" destId="{E3E8E7D3-41AA-4C9D-8EA1-87BF8A870A5D}" srcOrd="4" destOrd="0" parTransId="{17B5B055-3823-4F2E-AF8E-C0CB6E771671}" sibTransId="{FDC49B63-6CA5-4FDD-BA83-C9156071051D}"/>
    <dgm:cxn modelId="{C0BBFEBF-AF88-4CFB-9890-491D571478A8}" type="presParOf" srcId="{44713DB1-7EA3-4629-95D6-010551044E50}" destId="{D36A3E23-C23D-4324-AEE5-1A05C1151AC2}" srcOrd="0" destOrd="0" presId="urn:microsoft.com/office/officeart/2005/8/layout/default"/>
    <dgm:cxn modelId="{76C4D316-0CCE-4AAE-8283-0030B77A616D}" type="presParOf" srcId="{44713DB1-7EA3-4629-95D6-010551044E50}" destId="{F7CB1274-CAC7-4EAB-9921-761DBDEC3AB9}" srcOrd="1" destOrd="0" presId="urn:microsoft.com/office/officeart/2005/8/layout/default"/>
    <dgm:cxn modelId="{0F43CE43-660F-488A-B826-E3EFE2D67869}" type="presParOf" srcId="{44713DB1-7EA3-4629-95D6-010551044E50}" destId="{A0A84F7C-7C5C-4C04-A403-216BC167E850}" srcOrd="2" destOrd="0" presId="urn:microsoft.com/office/officeart/2005/8/layout/default"/>
    <dgm:cxn modelId="{7AE7C0CE-001A-4AF9-8D38-1490684D38D4}" type="presParOf" srcId="{44713DB1-7EA3-4629-95D6-010551044E50}" destId="{153D97A9-A0F2-46C9-93DF-88024797262B}" srcOrd="3" destOrd="0" presId="urn:microsoft.com/office/officeart/2005/8/layout/default"/>
    <dgm:cxn modelId="{E8A2A168-99D1-4088-8770-49C23B10FEF6}" type="presParOf" srcId="{44713DB1-7EA3-4629-95D6-010551044E50}" destId="{746E6453-BDBF-4E12-A7D4-BCE5E083AED1}" srcOrd="4" destOrd="0" presId="urn:microsoft.com/office/officeart/2005/8/layout/default"/>
    <dgm:cxn modelId="{35121775-D3BA-48D7-BC2A-6154475AFA0D}" type="presParOf" srcId="{44713DB1-7EA3-4629-95D6-010551044E50}" destId="{47786EBB-8E5A-41AF-862D-FF41C40F0433}" srcOrd="5" destOrd="0" presId="urn:microsoft.com/office/officeart/2005/8/layout/default"/>
    <dgm:cxn modelId="{DFF4CB69-0C29-4D43-8A94-E6F6993502AE}" type="presParOf" srcId="{44713DB1-7EA3-4629-95D6-010551044E50}" destId="{9F9DFDAF-58C4-4BDE-AA6D-41A65D012BCE}" srcOrd="6" destOrd="0" presId="urn:microsoft.com/office/officeart/2005/8/layout/default"/>
    <dgm:cxn modelId="{4D8D1B13-7DAB-48A9-85AC-B1B9A1DCB74F}" type="presParOf" srcId="{44713DB1-7EA3-4629-95D6-010551044E50}" destId="{B10E8394-14B3-498D-9DAF-286B5DF41DB2}" srcOrd="7" destOrd="0" presId="urn:microsoft.com/office/officeart/2005/8/layout/default"/>
    <dgm:cxn modelId="{D1C286DB-C5B7-4968-BF9F-A556A5368C8B}" type="presParOf" srcId="{44713DB1-7EA3-4629-95D6-010551044E50}" destId="{0DBC5AD6-65D2-492C-9EB3-40C140ABA31A}"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103CB6-3913-4B3D-8501-9B25CB6B55FE}"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0628244A-0FC3-4861-86FF-6D88763ED9B8}">
      <dgm:prSet/>
      <dgm:spPr/>
      <dgm:t>
        <a:bodyPr/>
        <a:lstStyle/>
        <a:p>
          <a:r>
            <a:rPr lang="en-US"/>
            <a:t>Determine total workload requirement</a:t>
          </a:r>
        </a:p>
      </dgm:t>
    </dgm:pt>
    <dgm:pt modelId="{C7B49F4C-EDC2-417D-8713-A710BCA07FAC}" type="parTrans" cxnId="{47F666A7-C5C2-4208-AF06-EE3B5E6A1A9C}">
      <dgm:prSet/>
      <dgm:spPr/>
      <dgm:t>
        <a:bodyPr/>
        <a:lstStyle/>
        <a:p>
          <a:endParaRPr lang="en-US"/>
        </a:p>
      </dgm:t>
    </dgm:pt>
    <dgm:pt modelId="{6647F43E-20BA-4361-A04E-7D8E1D1B7422}" type="sibTrans" cxnId="{47F666A7-C5C2-4208-AF06-EE3B5E6A1A9C}">
      <dgm:prSet/>
      <dgm:spPr/>
      <dgm:t>
        <a:bodyPr/>
        <a:lstStyle/>
        <a:p>
          <a:endParaRPr lang="en-US"/>
        </a:p>
      </dgm:t>
    </dgm:pt>
    <dgm:pt modelId="{7CA6A982-0AC1-4F98-B678-3B39A6E83E68}">
      <dgm:prSet/>
      <dgm:spPr/>
      <dgm:t>
        <a:bodyPr/>
        <a:lstStyle/>
        <a:p>
          <a:r>
            <a:rPr lang="en-US"/>
            <a:t>Build in expected growth</a:t>
          </a:r>
        </a:p>
      </dgm:t>
    </dgm:pt>
    <dgm:pt modelId="{FCF14EFF-3684-4D35-8FF1-A30E9B43923E}" type="parTrans" cxnId="{B7D18AAC-88B1-4E38-9A43-81867E1A61BD}">
      <dgm:prSet/>
      <dgm:spPr/>
      <dgm:t>
        <a:bodyPr/>
        <a:lstStyle/>
        <a:p>
          <a:endParaRPr lang="en-US"/>
        </a:p>
      </dgm:t>
    </dgm:pt>
    <dgm:pt modelId="{E8EE87A9-C2CB-4329-9596-BF68307DFDEF}" type="sibTrans" cxnId="{B7D18AAC-88B1-4E38-9A43-81867E1A61BD}">
      <dgm:prSet/>
      <dgm:spPr/>
      <dgm:t>
        <a:bodyPr/>
        <a:lstStyle/>
        <a:p>
          <a:endParaRPr lang="en-US"/>
        </a:p>
      </dgm:t>
    </dgm:pt>
    <dgm:pt modelId="{EFFD1427-CBEC-4530-9392-BB445508FE4D}">
      <dgm:prSet/>
      <dgm:spPr/>
      <dgm:t>
        <a:bodyPr/>
        <a:lstStyle/>
        <a:p>
          <a:r>
            <a:rPr lang="en-US"/>
            <a:t>Size your cluster N-1 (up to 8 nodes) or N-2 (9-16 nodes) to accommodate maintenance / node failure</a:t>
          </a:r>
        </a:p>
      </dgm:t>
    </dgm:pt>
    <dgm:pt modelId="{22785710-51B4-483B-949F-0A7E511A02B6}" type="parTrans" cxnId="{5D0C04C3-1FED-4645-A167-A239EA112F1C}">
      <dgm:prSet/>
      <dgm:spPr/>
      <dgm:t>
        <a:bodyPr/>
        <a:lstStyle/>
        <a:p>
          <a:endParaRPr lang="en-US"/>
        </a:p>
      </dgm:t>
    </dgm:pt>
    <dgm:pt modelId="{F5378F15-B5AC-4F03-97CE-044D05AD0103}" type="sibTrans" cxnId="{5D0C04C3-1FED-4645-A167-A239EA112F1C}">
      <dgm:prSet/>
      <dgm:spPr/>
      <dgm:t>
        <a:bodyPr/>
        <a:lstStyle/>
        <a:p>
          <a:endParaRPr lang="en-US"/>
        </a:p>
      </dgm:t>
    </dgm:pt>
    <dgm:pt modelId="{E01CEAE1-4F5D-456B-A9D9-872E4D949DF1}">
      <dgm:prSet/>
      <dgm:spPr/>
      <dgm:t>
        <a:bodyPr/>
        <a:lstStyle/>
        <a:p>
          <a:r>
            <a:rPr lang="en-US"/>
            <a:t>Right-size the CPU to minimize licensing cost</a:t>
          </a:r>
        </a:p>
      </dgm:t>
    </dgm:pt>
    <dgm:pt modelId="{C53B40AD-9C7F-4914-83FB-30CCF5AA7B30}" type="parTrans" cxnId="{8F7606D9-3261-4006-8547-9340F05D1EEC}">
      <dgm:prSet/>
      <dgm:spPr/>
      <dgm:t>
        <a:bodyPr/>
        <a:lstStyle/>
        <a:p>
          <a:endParaRPr lang="en-US"/>
        </a:p>
      </dgm:t>
    </dgm:pt>
    <dgm:pt modelId="{0E911E7C-FA03-4162-9066-50F7BD9F13F3}" type="sibTrans" cxnId="{8F7606D9-3261-4006-8547-9340F05D1EEC}">
      <dgm:prSet/>
      <dgm:spPr/>
      <dgm:t>
        <a:bodyPr/>
        <a:lstStyle/>
        <a:p>
          <a:endParaRPr lang="en-US"/>
        </a:p>
      </dgm:t>
    </dgm:pt>
    <dgm:pt modelId="{BC8BBC31-77B3-4873-9402-15C7FF0E8316}">
      <dgm:prSet/>
      <dgm:spPr/>
      <dgm:t>
        <a:bodyPr/>
        <a:lstStyle/>
        <a:p>
          <a:r>
            <a:rPr lang="en-US"/>
            <a:t>Choose storage to meet capacity needs</a:t>
          </a:r>
        </a:p>
      </dgm:t>
    </dgm:pt>
    <dgm:pt modelId="{F8C6177E-AC3E-472D-867E-461EC0A64249}" type="parTrans" cxnId="{8BF9DD27-C0C4-4099-A19B-10C1BF541EF2}">
      <dgm:prSet/>
      <dgm:spPr/>
      <dgm:t>
        <a:bodyPr/>
        <a:lstStyle/>
        <a:p>
          <a:endParaRPr lang="en-US"/>
        </a:p>
      </dgm:t>
    </dgm:pt>
    <dgm:pt modelId="{B84BC1B0-E020-4A5F-BD85-178A5B52B424}" type="sibTrans" cxnId="{8BF9DD27-C0C4-4099-A19B-10C1BF541EF2}">
      <dgm:prSet/>
      <dgm:spPr/>
      <dgm:t>
        <a:bodyPr/>
        <a:lstStyle/>
        <a:p>
          <a:endParaRPr lang="en-US"/>
        </a:p>
      </dgm:t>
    </dgm:pt>
    <dgm:pt modelId="{7ED90827-A332-494F-9D04-CCEBA0C6D354}">
      <dgm:prSet/>
      <dgm:spPr/>
      <dgm:t>
        <a:bodyPr/>
        <a:lstStyle/>
        <a:p>
          <a:r>
            <a:rPr lang="en-US"/>
            <a:t>With multiple cluster locations, consider deploying uniform server specifications to facilitate hardware interchangeability</a:t>
          </a:r>
        </a:p>
      </dgm:t>
    </dgm:pt>
    <dgm:pt modelId="{9844EB2A-DC72-461A-940A-46ED853CAFBF}" type="parTrans" cxnId="{98E407E6-BE68-4560-BE91-B1C4E40D0AD2}">
      <dgm:prSet/>
      <dgm:spPr/>
      <dgm:t>
        <a:bodyPr/>
        <a:lstStyle/>
        <a:p>
          <a:endParaRPr lang="en-US"/>
        </a:p>
      </dgm:t>
    </dgm:pt>
    <dgm:pt modelId="{FCBD17AF-C97B-4552-9581-0CD092260BCD}" type="sibTrans" cxnId="{98E407E6-BE68-4560-BE91-B1C4E40D0AD2}">
      <dgm:prSet/>
      <dgm:spPr/>
      <dgm:t>
        <a:bodyPr/>
        <a:lstStyle/>
        <a:p>
          <a:endParaRPr lang="en-US"/>
        </a:p>
      </dgm:t>
    </dgm:pt>
    <dgm:pt modelId="{599A07BE-7F52-4D3E-A6F3-ED71B0FE3425}" type="pres">
      <dgm:prSet presAssocID="{7A103CB6-3913-4B3D-8501-9B25CB6B55FE}" presName="root" presStyleCnt="0">
        <dgm:presLayoutVars>
          <dgm:dir/>
          <dgm:resizeHandles val="exact"/>
        </dgm:presLayoutVars>
      </dgm:prSet>
      <dgm:spPr/>
    </dgm:pt>
    <dgm:pt modelId="{2C7BBF09-FAFC-41AD-B4B2-80B3E3438500}" type="pres">
      <dgm:prSet presAssocID="{0628244A-0FC3-4861-86FF-6D88763ED9B8}" presName="compNode" presStyleCnt="0"/>
      <dgm:spPr/>
    </dgm:pt>
    <dgm:pt modelId="{5CFE0A8B-4417-4937-886C-A55BB565DAFD}" type="pres">
      <dgm:prSet presAssocID="{0628244A-0FC3-4861-86FF-6D88763ED9B8}"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DEF7830A-042A-4F6A-9B7B-2B98C4C9552D}" type="pres">
      <dgm:prSet presAssocID="{0628244A-0FC3-4861-86FF-6D88763ED9B8}" presName="spaceRect" presStyleCnt="0"/>
      <dgm:spPr/>
    </dgm:pt>
    <dgm:pt modelId="{4000AF27-AC56-4B93-8F40-DB158C219F2B}" type="pres">
      <dgm:prSet presAssocID="{0628244A-0FC3-4861-86FF-6D88763ED9B8}" presName="textRect" presStyleLbl="revTx" presStyleIdx="0" presStyleCnt="6">
        <dgm:presLayoutVars>
          <dgm:chMax val="1"/>
          <dgm:chPref val="1"/>
        </dgm:presLayoutVars>
      </dgm:prSet>
      <dgm:spPr/>
    </dgm:pt>
    <dgm:pt modelId="{B5B5873A-3A7A-4744-805C-F1BBE3FCA2B4}" type="pres">
      <dgm:prSet presAssocID="{6647F43E-20BA-4361-A04E-7D8E1D1B7422}" presName="sibTrans" presStyleCnt="0"/>
      <dgm:spPr/>
    </dgm:pt>
    <dgm:pt modelId="{70C09F9D-4B22-4136-8F19-58276B30F578}" type="pres">
      <dgm:prSet presAssocID="{7CA6A982-0AC1-4F98-B678-3B39A6E83E68}" presName="compNode" presStyleCnt="0"/>
      <dgm:spPr/>
    </dgm:pt>
    <dgm:pt modelId="{1DA846B2-E8EE-4B2E-9CFE-DE1164B86CE3}" type="pres">
      <dgm:prSet presAssocID="{7CA6A982-0AC1-4F98-B678-3B39A6E83E68}"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pward trend"/>
        </a:ext>
      </dgm:extLst>
    </dgm:pt>
    <dgm:pt modelId="{08D6CACE-35AA-4B7A-9621-A541DDB20A94}" type="pres">
      <dgm:prSet presAssocID="{7CA6A982-0AC1-4F98-B678-3B39A6E83E68}" presName="spaceRect" presStyleCnt="0"/>
      <dgm:spPr/>
    </dgm:pt>
    <dgm:pt modelId="{9F6DD1BB-1A6C-4A58-8CF6-BE2AD99FFB42}" type="pres">
      <dgm:prSet presAssocID="{7CA6A982-0AC1-4F98-B678-3B39A6E83E68}" presName="textRect" presStyleLbl="revTx" presStyleIdx="1" presStyleCnt="6">
        <dgm:presLayoutVars>
          <dgm:chMax val="1"/>
          <dgm:chPref val="1"/>
        </dgm:presLayoutVars>
      </dgm:prSet>
      <dgm:spPr/>
    </dgm:pt>
    <dgm:pt modelId="{AA7192B7-EB7E-4726-82F8-4B3D70968E10}" type="pres">
      <dgm:prSet presAssocID="{E8EE87A9-C2CB-4329-9596-BF68307DFDEF}" presName="sibTrans" presStyleCnt="0"/>
      <dgm:spPr/>
    </dgm:pt>
    <dgm:pt modelId="{951D6AD3-D040-451F-8D7E-F88E4C77A4B0}" type="pres">
      <dgm:prSet presAssocID="{EFFD1427-CBEC-4530-9392-BB445508FE4D}" presName="compNode" presStyleCnt="0"/>
      <dgm:spPr/>
    </dgm:pt>
    <dgm:pt modelId="{F2EC09E3-EEFF-4249-86B9-02B3167C49E3}" type="pres">
      <dgm:prSet presAssocID="{EFFD1427-CBEC-4530-9392-BB445508FE4D}"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eeting"/>
        </a:ext>
      </dgm:extLst>
    </dgm:pt>
    <dgm:pt modelId="{E64B9D0D-EFE2-4A28-A137-1614BD6C5669}" type="pres">
      <dgm:prSet presAssocID="{EFFD1427-CBEC-4530-9392-BB445508FE4D}" presName="spaceRect" presStyleCnt="0"/>
      <dgm:spPr/>
    </dgm:pt>
    <dgm:pt modelId="{77434AAE-4251-4711-B636-A83C1EE646C9}" type="pres">
      <dgm:prSet presAssocID="{EFFD1427-CBEC-4530-9392-BB445508FE4D}" presName="textRect" presStyleLbl="revTx" presStyleIdx="2" presStyleCnt="6">
        <dgm:presLayoutVars>
          <dgm:chMax val="1"/>
          <dgm:chPref val="1"/>
        </dgm:presLayoutVars>
      </dgm:prSet>
      <dgm:spPr/>
    </dgm:pt>
    <dgm:pt modelId="{D9C3F4F7-9C25-4408-BC53-278691EECC40}" type="pres">
      <dgm:prSet presAssocID="{F5378F15-B5AC-4F03-97CE-044D05AD0103}" presName="sibTrans" presStyleCnt="0"/>
      <dgm:spPr/>
    </dgm:pt>
    <dgm:pt modelId="{EAF68C55-F100-4D74-9D3F-BB2253F4D851}" type="pres">
      <dgm:prSet presAssocID="{E01CEAE1-4F5D-456B-A9D9-872E4D949DF1}" presName="compNode" presStyleCnt="0"/>
      <dgm:spPr/>
    </dgm:pt>
    <dgm:pt modelId="{A783199C-3793-45EC-B29D-E88E0E753E7D}" type="pres">
      <dgm:prSet presAssocID="{E01CEAE1-4F5D-456B-A9D9-872E4D949DF1}"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rocessor"/>
        </a:ext>
      </dgm:extLst>
    </dgm:pt>
    <dgm:pt modelId="{5F351834-FDF2-49A4-88E7-BD5C084C38B2}" type="pres">
      <dgm:prSet presAssocID="{E01CEAE1-4F5D-456B-A9D9-872E4D949DF1}" presName="spaceRect" presStyleCnt="0"/>
      <dgm:spPr/>
    </dgm:pt>
    <dgm:pt modelId="{060201E7-A390-44BA-9B9F-DC7BADEADEE3}" type="pres">
      <dgm:prSet presAssocID="{E01CEAE1-4F5D-456B-A9D9-872E4D949DF1}" presName="textRect" presStyleLbl="revTx" presStyleIdx="3" presStyleCnt="6">
        <dgm:presLayoutVars>
          <dgm:chMax val="1"/>
          <dgm:chPref val="1"/>
        </dgm:presLayoutVars>
      </dgm:prSet>
      <dgm:spPr/>
    </dgm:pt>
    <dgm:pt modelId="{2ECAEF42-CD47-415E-91F4-4A6222FEDFB6}" type="pres">
      <dgm:prSet presAssocID="{0E911E7C-FA03-4162-9066-50F7BD9F13F3}" presName="sibTrans" presStyleCnt="0"/>
      <dgm:spPr/>
    </dgm:pt>
    <dgm:pt modelId="{F3E46FE7-016D-4D88-92C3-60B5D82FF5C6}" type="pres">
      <dgm:prSet presAssocID="{BC8BBC31-77B3-4873-9402-15C7FF0E8316}" presName="compNode" presStyleCnt="0"/>
      <dgm:spPr/>
    </dgm:pt>
    <dgm:pt modelId="{6282001A-3C80-4FB7-BD50-34FA3799601A}" type="pres">
      <dgm:prSet presAssocID="{BC8BBC31-77B3-4873-9402-15C7FF0E8316}"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5D3CDFD4-6554-40B2-BC52-39E28FDE0754}" type="pres">
      <dgm:prSet presAssocID="{BC8BBC31-77B3-4873-9402-15C7FF0E8316}" presName="spaceRect" presStyleCnt="0"/>
      <dgm:spPr/>
    </dgm:pt>
    <dgm:pt modelId="{73E0CA5E-F7C4-4048-8B84-6241748F3B56}" type="pres">
      <dgm:prSet presAssocID="{BC8BBC31-77B3-4873-9402-15C7FF0E8316}" presName="textRect" presStyleLbl="revTx" presStyleIdx="4" presStyleCnt="6">
        <dgm:presLayoutVars>
          <dgm:chMax val="1"/>
          <dgm:chPref val="1"/>
        </dgm:presLayoutVars>
      </dgm:prSet>
      <dgm:spPr/>
    </dgm:pt>
    <dgm:pt modelId="{13A8CD49-E84B-4765-8A1D-C0863E4C1593}" type="pres">
      <dgm:prSet presAssocID="{B84BC1B0-E020-4A5F-BD85-178A5B52B424}" presName="sibTrans" presStyleCnt="0"/>
      <dgm:spPr/>
    </dgm:pt>
    <dgm:pt modelId="{485F63AE-56B1-4152-BBE4-478AB9DD5706}" type="pres">
      <dgm:prSet presAssocID="{7ED90827-A332-494F-9D04-CCEBA0C6D354}" presName="compNode" presStyleCnt="0"/>
      <dgm:spPr/>
    </dgm:pt>
    <dgm:pt modelId="{3DB56DF7-B681-40B9-B25C-4B903526FE58}" type="pres">
      <dgm:prSet presAssocID="{7ED90827-A332-494F-9D04-CCEBA0C6D354}"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atabase"/>
        </a:ext>
      </dgm:extLst>
    </dgm:pt>
    <dgm:pt modelId="{139E9177-5F3A-4806-8FD1-A7337E64CE43}" type="pres">
      <dgm:prSet presAssocID="{7ED90827-A332-494F-9D04-CCEBA0C6D354}" presName="spaceRect" presStyleCnt="0"/>
      <dgm:spPr/>
    </dgm:pt>
    <dgm:pt modelId="{DA632C96-5919-499E-A69D-30A9169C1606}" type="pres">
      <dgm:prSet presAssocID="{7ED90827-A332-494F-9D04-CCEBA0C6D354}" presName="textRect" presStyleLbl="revTx" presStyleIdx="5" presStyleCnt="6">
        <dgm:presLayoutVars>
          <dgm:chMax val="1"/>
          <dgm:chPref val="1"/>
        </dgm:presLayoutVars>
      </dgm:prSet>
      <dgm:spPr/>
    </dgm:pt>
  </dgm:ptLst>
  <dgm:cxnLst>
    <dgm:cxn modelId="{39FD530B-3D3E-4EC2-A781-78EEBA947059}" type="presOf" srcId="{E01CEAE1-4F5D-456B-A9D9-872E4D949DF1}" destId="{060201E7-A390-44BA-9B9F-DC7BADEADEE3}" srcOrd="0" destOrd="0" presId="urn:microsoft.com/office/officeart/2018/2/layout/IconLabelList"/>
    <dgm:cxn modelId="{4C60FC22-C7D8-42DF-9128-E42170FE716E}" type="presOf" srcId="{EFFD1427-CBEC-4530-9392-BB445508FE4D}" destId="{77434AAE-4251-4711-B636-A83C1EE646C9}" srcOrd="0" destOrd="0" presId="urn:microsoft.com/office/officeart/2018/2/layout/IconLabelList"/>
    <dgm:cxn modelId="{8BF9DD27-C0C4-4099-A19B-10C1BF541EF2}" srcId="{7A103CB6-3913-4B3D-8501-9B25CB6B55FE}" destId="{BC8BBC31-77B3-4873-9402-15C7FF0E8316}" srcOrd="4" destOrd="0" parTransId="{F8C6177E-AC3E-472D-867E-461EC0A64249}" sibTransId="{B84BC1B0-E020-4A5F-BD85-178A5B52B424}"/>
    <dgm:cxn modelId="{79B71E9A-780D-4382-A6C1-5AF04F7AC0B8}" type="presOf" srcId="{0628244A-0FC3-4861-86FF-6D88763ED9B8}" destId="{4000AF27-AC56-4B93-8F40-DB158C219F2B}" srcOrd="0" destOrd="0" presId="urn:microsoft.com/office/officeart/2018/2/layout/IconLabelList"/>
    <dgm:cxn modelId="{47F666A7-C5C2-4208-AF06-EE3B5E6A1A9C}" srcId="{7A103CB6-3913-4B3D-8501-9B25CB6B55FE}" destId="{0628244A-0FC3-4861-86FF-6D88763ED9B8}" srcOrd="0" destOrd="0" parTransId="{C7B49F4C-EDC2-417D-8713-A710BCA07FAC}" sibTransId="{6647F43E-20BA-4361-A04E-7D8E1D1B7422}"/>
    <dgm:cxn modelId="{B7D18AAC-88B1-4E38-9A43-81867E1A61BD}" srcId="{7A103CB6-3913-4B3D-8501-9B25CB6B55FE}" destId="{7CA6A982-0AC1-4F98-B678-3B39A6E83E68}" srcOrd="1" destOrd="0" parTransId="{FCF14EFF-3684-4D35-8FF1-A30E9B43923E}" sibTransId="{E8EE87A9-C2CB-4329-9596-BF68307DFDEF}"/>
    <dgm:cxn modelId="{260609AD-90E1-45F0-96F1-77DC0C4046E9}" type="presOf" srcId="{7CA6A982-0AC1-4F98-B678-3B39A6E83E68}" destId="{9F6DD1BB-1A6C-4A58-8CF6-BE2AD99FFB42}" srcOrd="0" destOrd="0" presId="urn:microsoft.com/office/officeart/2018/2/layout/IconLabelList"/>
    <dgm:cxn modelId="{5D0C04C3-1FED-4645-A167-A239EA112F1C}" srcId="{7A103CB6-3913-4B3D-8501-9B25CB6B55FE}" destId="{EFFD1427-CBEC-4530-9392-BB445508FE4D}" srcOrd="2" destOrd="0" parTransId="{22785710-51B4-483B-949F-0A7E511A02B6}" sibTransId="{F5378F15-B5AC-4F03-97CE-044D05AD0103}"/>
    <dgm:cxn modelId="{0C70F2D6-2DED-4D99-9357-9E5197F16222}" type="presOf" srcId="{7ED90827-A332-494F-9D04-CCEBA0C6D354}" destId="{DA632C96-5919-499E-A69D-30A9169C1606}" srcOrd="0" destOrd="0" presId="urn:microsoft.com/office/officeart/2018/2/layout/IconLabelList"/>
    <dgm:cxn modelId="{8F7606D9-3261-4006-8547-9340F05D1EEC}" srcId="{7A103CB6-3913-4B3D-8501-9B25CB6B55FE}" destId="{E01CEAE1-4F5D-456B-A9D9-872E4D949DF1}" srcOrd="3" destOrd="0" parTransId="{C53B40AD-9C7F-4914-83FB-30CCF5AA7B30}" sibTransId="{0E911E7C-FA03-4162-9066-50F7BD9F13F3}"/>
    <dgm:cxn modelId="{B4BC45DA-FF1C-406E-87CB-3729206C6A76}" type="presOf" srcId="{BC8BBC31-77B3-4873-9402-15C7FF0E8316}" destId="{73E0CA5E-F7C4-4048-8B84-6241748F3B56}" srcOrd="0" destOrd="0" presId="urn:microsoft.com/office/officeart/2018/2/layout/IconLabelList"/>
    <dgm:cxn modelId="{5F04FFE5-181E-4EB2-8DB6-5F82BAD66D89}" type="presOf" srcId="{7A103CB6-3913-4B3D-8501-9B25CB6B55FE}" destId="{599A07BE-7F52-4D3E-A6F3-ED71B0FE3425}" srcOrd="0" destOrd="0" presId="urn:microsoft.com/office/officeart/2018/2/layout/IconLabelList"/>
    <dgm:cxn modelId="{98E407E6-BE68-4560-BE91-B1C4E40D0AD2}" srcId="{7A103CB6-3913-4B3D-8501-9B25CB6B55FE}" destId="{7ED90827-A332-494F-9D04-CCEBA0C6D354}" srcOrd="5" destOrd="0" parTransId="{9844EB2A-DC72-461A-940A-46ED853CAFBF}" sibTransId="{FCBD17AF-C97B-4552-9581-0CD092260BCD}"/>
    <dgm:cxn modelId="{FD261ACD-3C28-41FF-80A8-16D32C3EA487}" type="presParOf" srcId="{599A07BE-7F52-4D3E-A6F3-ED71B0FE3425}" destId="{2C7BBF09-FAFC-41AD-B4B2-80B3E3438500}" srcOrd="0" destOrd="0" presId="urn:microsoft.com/office/officeart/2018/2/layout/IconLabelList"/>
    <dgm:cxn modelId="{18D67992-0FCD-4514-BE25-6365FD7CEB18}" type="presParOf" srcId="{2C7BBF09-FAFC-41AD-B4B2-80B3E3438500}" destId="{5CFE0A8B-4417-4937-886C-A55BB565DAFD}" srcOrd="0" destOrd="0" presId="urn:microsoft.com/office/officeart/2018/2/layout/IconLabelList"/>
    <dgm:cxn modelId="{C5F530CF-5A55-4540-AD61-D585A461A80B}" type="presParOf" srcId="{2C7BBF09-FAFC-41AD-B4B2-80B3E3438500}" destId="{DEF7830A-042A-4F6A-9B7B-2B98C4C9552D}" srcOrd="1" destOrd="0" presId="urn:microsoft.com/office/officeart/2018/2/layout/IconLabelList"/>
    <dgm:cxn modelId="{95470763-B79D-4573-B12D-8A1112B8525B}" type="presParOf" srcId="{2C7BBF09-FAFC-41AD-B4B2-80B3E3438500}" destId="{4000AF27-AC56-4B93-8F40-DB158C219F2B}" srcOrd="2" destOrd="0" presId="urn:microsoft.com/office/officeart/2018/2/layout/IconLabelList"/>
    <dgm:cxn modelId="{898C4650-A20B-455D-97EE-EED4926F7A63}" type="presParOf" srcId="{599A07BE-7F52-4D3E-A6F3-ED71B0FE3425}" destId="{B5B5873A-3A7A-4744-805C-F1BBE3FCA2B4}" srcOrd="1" destOrd="0" presId="urn:microsoft.com/office/officeart/2018/2/layout/IconLabelList"/>
    <dgm:cxn modelId="{9E82D9B5-631A-48B2-9B18-087479AAE81D}" type="presParOf" srcId="{599A07BE-7F52-4D3E-A6F3-ED71B0FE3425}" destId="{70C09F9D-4B22-4136-8F19-58276B30F578}" srcOrd="2" destOrd="0" presId="urn:microsoft.com/office/officeart/2018/2/layout/IconLabelList"/>
    <dgm:cxn modelId="{00AC783C-D931-4D0F-ABB1-3D59A020990F}" type="presParOf" srcId="{70C09F9D-4B22-4136-8F19-58276B30F578}" destId="{1DA846B2-E8EE-4B2E-9CFE-DE1164B86CE3}" srcOrd="0" destOrd="0" presId="urn:microsoft.com/office/officeart/2018/2/layout/IconLabelList"/>
    <dgm:cxn modelId="{B46298C5-E261-4E15-B93B-91F845E4CFAE}" type="presParOf" srcId="{70C09F9D-4B22-4136-8F19-58276B30F578}" destId="{08D6CACE-35AA-4B7A-9621-A541DDB20A94}" srcOrd="1" destOrd="0" presId="urn:microsoft.com/office/officeart/2018/2/layout/IconLabelList"/>
    <dgm:cxn modelId="{8B913C5E-92EB-419F-B8B9-32197DEC6AAC}" type="presParOf" srcId="{70C09F9D-4B22-4136-8F19-58276B30F578}" destId="{9F6DD1BB-1A6C-4A58-8CF6-BE2AD99FFB42}" srcOrd="2" destOrd="0" presId="urn:microsoft.com/office/officeart/2018/2/layout/IconLabelList"/>
    <dgm:cxn modelId="{1527BCBC-9D59-4A3D-ABE5-0ADB62B239E2}" type="presParOf" srcId="{599A07BE-7F52-4D3E-A6F3-ED71B0FE3425}" destId="{AA7192B7-EB7E-4726-82F8-4B3D70968E10}" srcOrd="3" destOrd="0" presId="urn:microsoft.com/office/officeart/2018/2/layout/IconLabelList"/>
    <dgm:cxn modelId="{F6CC8CA2-0625-45B2-BE6B-BE06EB60F5CE}" type="presParOf" srcId="{599A07BE-7F52-4D3E-A6F3-ED71B0FE3425}" destId="{951D6AD3-D040-451F-8D7E-F88E4C77A4B0}" srcOrd="4" destOrd="0" presId="urn:microsoft.com/office/officeart/2018/2/layout/IconLabelList"/>
    <dgm:cxn modelId="{77D1F8BC-EE6D-4BF2-8165-0DEA1A561304}" type="presParOf" srcId="{951D6AD3-D040-451F-8D7E-F88E4C77A4B0}" destId="{F2EC09E3-EEFF-4249-86B9-02B3167C49E3}" srcOrd="0" destOrd="0" presId="urn:microsoft.com/office/officeart/2018/2/layout/IconLabelList"/>
    <dgm:cxn modelId="{43BAAE69-7874-497E-999C-2EACE118B680}" type="presParOf" srcId="{951D6AD3-D040-451F-8D7E-F88E4C77A4B0}" destId="{E64B9D0D-EFE2-4A28-A137-1614BD6C5669}" srcOrd="1" destOrd="0" presId="urn:microsoft.com/office/officeart/2018/2/layout/IconLabelList"/>
    <dgm:cxn modelId="{F053C58F-4F71-4D4E-9B05-BA128B9BE0EC}" type="presParOf" srcId="{951D6AD3-D040-451F-8D7E-F88E4C77A4B0}" destId="{77434AAE-4251-4711-B636-A83C1EE646C9}" srcOrd="2" destOrd="0" presId="urn:microsoft.com/office/officeart/2018/2/layout/IconLabelList"/>
    <dgm:cxn modelId="{33E96E16-16FA-42F7-A45B-AED27F2FEFEA}" type="presParOf" srcId="{599A07BE-7F52-4D3E-A6F3-ED71B0FE3425}" destId="{D9C3F4F7-9C25-4408-BC53-278691EECC40}" srcOrd="5" destOrd="0" presId="urn:microsoft.com/office/officeart/2018/2/layout/IconLabelList"/>
    <dgm:cxn modelId="{ABE6D0A7-11BC-467C-B6F9-FC8464F2A77F}" type="presParOf" srcId="{599A07BE-7F52-4D3E-A6F3-ED71B0FE3425}" destId="{EAF68C55-F100-4D74-9D3F-BB2253F4D851}" srcOrd="6" destOrd="0" presId="urn:microsoft.com/office/officeart/2018/2/layout/IconLabelList"/>
    <dgm:cxn modelId="{FC2F62CD-F629-495A-996A-94FD571F3F2B}" type="presParOf" srcId="{EAF68C55-F100-4D74-9D3F-BB2253F4D851}" destId="{A783199C-3793-45EC-B29D-E88E0E753E7D}" srcOrd="0" destOrd="0" presId="urn:microsoft.com/office/officeart/2018/2/layout/IconLabelList"/>
    <dgm:cxn modelId="{05002D5C-013D-4C24-8C05-69E409B2876A}" type="presParOf" srcId="{EAF68C55-F100-4D74-9D3F-BB2253F4D851}" destId="{5F351834-FDF2-49A4-88E7-BD5C084C38B2}" srcOrd="1" destOrd="0" presId="urn:microsoft.com/office/officeart/2018/2/layout/IconLabelList"/>
    <dgm:cxn modelId="{2AA2C7D0-58B7-4F57-896C-1F152600C1D5}" type="presParOf" srcId="{EAF68C55-F100-4D74-9D3F-BB2253F4D851}" destId="{060201E7-A390-44BA-9B9F-DC7BADEADEE3}" srcOrd="2" destOrd="0" presId="urn:microsoft.com/office/officeart/2018/2/layout/IconLabelList"/>
    <dgm:cxn modelId="{9C98245B-A3B4-4019-83E7-43D66F789DD0}" type="presParOf" srcId="{599A07BE-7F52-4D3E-A6F3-ED71B0FE3425}" destId="{2ECAEF42-CD47-415E-91F4-4A6222FEDFB6}" srcOrd="7" destOrd="0" presId="urn:microsoft.com/office/officeart/2018/2/layout/IconLabelList"/>
    <dgm:cxn modelId="{05130CD5-35DD-4D54-AFCE-B3E4654027C7}" type="presParOf" srcId="{599A07BE-7F52-4D3E-A6F3-ED71B0FE3425}" destId="{F3E46FE7-016D-4D88-92C3-60B5D82FF5C6}" srcOrd="8" destOrd="0" presId="urn:microsoft.com/office/officeart/2018/2/layout/IconLabelList"/>
    <dgm:cxn modelId="{9F7672EF-F1E6-4CF9-B173-B2E792FB1FC2}" type="presParOf" srcId="{F3E46FE7-016D-4D88-92C3-60B5D82FF5C6}" destId="{6282001A-3C80-4FB7-BD50-34FA3799601A}" srcOrd="0" destOrd="0" presId="urn:microsoft.com/office/officeart/2018/2/layout/IconLabelList"/>
    <dgm:cxn modelId="{826E0FB5-4C99-449E-A8BB-27D9AC03FD80}" type="presParOf" srcId="{F3E46FE7-016D-4D88-92C3-60B5D82FF5C6}" destId="{5D3CDFD4-6554-40B2-BC52-39E28FDE0754}" srcOrd="1" destOrd="0" presId="urn:microsoft.com/office/officeart/2018/2/layout/IconLabelList"/>
    <dgm:cxn modelId="{712754CF-0D5F-4B93-88FF-431E1DF3653C}" type="presParOf" srcId="{F3E46FE7-016D-4D88-92C3-60B5D82FF5C6}" destId="{73E0CA5E-F7C4-4048-8B84-6241748F3B56}" srcOrd="2" destOrd="0" presId="urn:microsoft.com/office/officeart/2018/2/layout/IconLabelList"/>
    <dgm:cxn modelId="{403489DF-3DFA-42FB-BE7A-24C061EE078D}" type="presParOf" srcId="{599A07BE-7F52-4D3E-A6F3-ED71B0FE3425}" destId="{13A8CD49-E84B-4765-8A1D-C0863E4C1593}" srcOrd="9" destOrd="0" presId="urn:microsoft.com/office/officeart/2018/2/layout/IconLabelList"/>
    <dgm:cxn modelId="{30D0DF7A-DF9F-4690-9CD9-41CC31D4D8B8}" type="presParOf" srcId="{599A07BE-7F52-4D3E-A6F3-ED71B0FE3425}" destId="{485F63AE-56B1-4152-BBE4-478AB9DD5706}" srcOrd="10" destOrd="0" presId="urn:microsoft.com/office/officeart/2018/2/layout/IconLabelList"/>
    <dgm:cxn modelId="{9FC75DDF-1305-4159-B59D-743D9548CBFC}" type="presParOf" srcId="{485F63AE-56B1-4152-BBE4-478AB9DD5706}" destId="{3DB56DF7-B681-40B9-B25C-4B903526FE58}" srcOrd="0" destOrd="0" presId="urn:microsoft.com/office/officeart/2018/2/layout/IconLabelList"/>
    <dgm:cxn modelId="{F4B94423-EBCA-46B9-BBC5-D69CFED14666}" type="presParOf" srcId="{485F63AE-56B1-4152-BBE4-478AB9DD5706}" destId="{139E9177-5F3A-4806-8FD1-A7337E64CE43}" srcOrd="1" destOrd="0" presId="urn:microsoft.com/office/officeart/2018/2/layout/IconLabelList"/>
    <dgm:cxn modelId="{7C93C480-CCC8-4A79-8708-681EBE5543D5}" type="presParOf" srcId="{485F63AE-56B1-4152-BBE4-478AB9DD5706}" destId="{DA632C96-5919-499E-A69D-30A9169C1606}"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CE9043-9BFF-4D6C-9D8D-E61285E75987}"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7471E23-99E6-4462-ADFC-8DC33D98E6F7}">
      <dgm:prSet/>
      <dgm:spPr/>
      <dgm:t>
        <a:bodyPr/>
        <a:lstStyle/>
        <a:p>
          <a:pPr>
            <a:defRPr b="1"/>
          </a:pPr>
          <a:r>
            <a:rPr lang="en-US"/>
            <a:t>Integrators and OEM vendors will often undersize their designs and quotes, just to get you to sign on the bottom line:</a:t>
          </a:r>
        </a:p>
      </dgm:t>
    </dgm:pt>
    <dgm:pt modelId="{B4FCD4CE-C98A-4027-922E-DD8D35C1E89F}" type="parTrans" cxnId="{EB6A1E32-D575-476B-A925-C9FB7E1E32E6}">
      <dgm:prSet/>
      <dgm:spPr/>
      <dgm:t>
        <a:bodyPr/>
        <a:lstStyle/>
        <a:p>
          <a:endParaRPr lang="en-US"/>
        </a:p>
      </dgm:t>
    </dgm:pt>
    <dgm:pt modelId="{4A06DC2E-F19B-4CEA-A741-91D8408E5B75}" type="sibTrans" cxnId="{EB6A1E32-D575-476B-A925-C9FB7E1E32E6}">
      <dgm:prSet/>
      <dgm:spPr/>
      <dgm:t>
        <a:bodyPr/>
        <a:lstStyle/>
        <a:p>
          <a:endParaRPr lang="en-US"/>
        </a:p>
      </dgm:t>
    </dgm:pt>
    <dgm:pt modelId="{FA9A89CF-6959-48DD-A9CC-15792485821B}">
      <dgm:prSet/>
      <dgm:spPr/>
      <dgm:t>
        <a:bodyPr/>
        <a:lstStyle/>
        <a:p>
          <a:r>
            <a:rPr lang="en-US"/>
            <a:t>Leaves you holding the bag after deployment</a:t>
          </a:r>
        </a:p>
      </dgm:t>
    </dgm:pt>
    <dgm:pt modelId="{ADCD9F8F-0018-40BB-BA66-4142A0FDBF58}" type="parTrans" cxnId="{7633A104-D790-4D04-B603-90332638CA2F}">
      <dgm:prSet/>
      <dgm:spPr/>
      <dgm:t>
        <a:bodyPr/>
        <a:lstStyle/>
        <a:p>
          <a:endParaRPr lang="en-US"/>
        </a:p>
      </dgm:t>
    </dgm:pt>
    <dgm:pt modelId="{CCEF86EB-F3F9-4C9D-963F-77E54F902855}" type="sibTrans" cxnId="{7633A104-D790-4D04-B603-90332638CA2F}">
      <dgm:prSet/>
      <dgm:spPr/>
      <dgm:t>
        <a:bodyPr/>
        <a:lstStyle/>
        <a:p>
          <a:endParaRPr lang="en-US"/>
        </a:p>
      </dgm:t>
    </dgm:pt>
    <dgm:pt modelId="{C0C1CF4D-7739-4884-A20D-E073CBBD4AB2}">
      <dgm:prSet/>
      <dgm:spPr/>
      <dgm:t>
        <a:bodyPr/>
        <a:lstStyle/>
        <a:p>
          <a:r>
            <a:rPr lang="en-US"/>
            <a:t>You either stay the course and make excuses for needing more money</a:t>
          </a:r>
        </a:p>
      </dgm:t>
    </dgm:pt>
    <dgm:pt modelId="{ECC1DCB7-2C5C-42BB-8BD2-5D33C54FFCB7}" type="parTrans" cxnId="{F40198A1-ADEE-4BEF-9E43-476F79226F2D}">
      <dgm:prSet/>
      <dgm:spPr/>
      <dgm:t>
        <a:bodyPr/>
        <a:lstStyle/>
        <a:p>
          <a:endParaRPr lang="en-US"/>
        </a:p>
      </dgm:t>
    </dgm:pt>
    <dgm:pt modelId="{EC236E37-6A32-463E-AA9A-3E231E308188}" type="sibTrans" cxnId="{F40198A1-ADEE-4BEF-9E43-476F79226F2D}">
      <dgm:prSet/>
      <dgm:spPr/>
      <dgm:t>
        <a:bodyPr/>
        <a:lstStyle/>
        <a:p>
          <a:endParaRPr lang="en-US"/>
        </a:p>
      </dgm:t>
    </dgm:pt>
    <dgm:pt modelId="{D5B7FCA0-AE9C-4EF3-B4A5-6B6940DE61F9}">
      <dgm:prSet/>
      <dgm:spPr/>
      <dgm:t>
        <a:bodyPr/>
        <a:lstStyle/>
        <a:p>
          <a:r>
            <a:rPr lang="en-US"/>
            <a:t>Or you admit you were wrong and fire the vendor</a:t>
          </a:r>
        </a:p>
      </dgm:t>
    </dgm:pt>
    <dgm:pt modelId="{7219B991-6CBA-407C-9E4C-E3582B81B956}" type="parTrans" cxnId="{E7C3872F-88A2-4C13-8E9F-ACE5CC931C2C}">
      <dgm:prSet/>
      <dgm:spPr/>
      <dgm:t>
        <a:bodyPr/>
        <a:lstStyle/>
        <a:p>
          <a:endParaRPr lang="en-US"/>
        </a:p>
      </dgm:t>
    </dgm:pt>
    <dgm:pt modelId="{385E5E8C-E9CA-4F9C-AAD5-1AA092523873}" type="sibTrans" cxnId="{E7C3872F-88A2-4C13-8E9F-ACE5CC931C2C}">
      <dgm:prSet/>
      <dgm:spPr/>
      <dgm:t>
        <a:bodyPr/>
        <a:lstStyle/>
        <a:p>
          <a:endParaRPr lang="en-US"/>
        </a:p>
      </dgm:t>
    </dgm:pt>
    <dgm:pt modelId="{FAA05B4C-551A-47DC-914C-D7A829E938AB}">
      <dgm:prSet/>
      <dgm:spPr/>
      <dgm:t>
        <a:bodyPr/>
        <a:lstStyle/>
        <a:p>
          <a:pPr>
            <a:defRPr b="1"/>
          </a:pPr>
          <a:r>
            <a:rPr lang="en-US"/>
            <a:t>Some vendors will sell single-node or two-node “HCI” clusters</a:t>
          </a:r>
        </a:p>
      </dgm:t>
    </dgm:pt>
    <dgm:pt modelId="{2F865537-848F-47C5-B01D-D4C87AC16AF8}" type="parTrans" cxnId="{FC4E3D21-C44F-4C80-8D48-FE624C05DDD9}">
      <dgm:prSet/>
      <dgm:spPr/>
      <dgm:t>
        <a:bodyPr/>
        <a:lstStyle/>
        <a:p>
          <a:endParaRPr lang="en-US"/>
        </a:p>
      </dgm:t>
    </dgm:pt>
    <dgm:pt modelId="{53AEB8FF-88DC-44B4-9EBB-338D23FFB714}" type="sibTrans" cxnId="{FC4E3D21-C44F-4C80-8D48-FE624C05DDD9}">
      <dgm:prSet/>
      <dgm:spPr/>
      <dgm:t>
        <a:bodyPr/>
        <a:lstStyle/>
        <a:p>
          <a:endParaRPr lang="en-US"/>
        </a:p>
      </dgm:t>
    </dgm:pt>
    <dgm:pt modelId="{02BA6E17-9A40-488E-9532-FCB654592D5A}">
      <dgm:prSet/>
      <dgm:spPr/>
      <dgm:t>
        <a:bodyPr/>
        <a:lstStyle/>
        <a:p>
          <a:r>
            <a:rPr lang="en-US"/>
            <a:t>This is nothing more than local storage, possibly supplemented with backup or replication</a:t>
          </a:r>
        </a:p>
      </dgm:t>
    </dgm:pt>
    <dgm:pt modelId="{BDF65156-C0E2-4738-882F-9A4180423480}" type="parTrans" cxnId="{CBA0BF31-5D94-442D-8058-EF2000900214}">
      <dgm:prSet/>
      <dgm:spPr/>
      <dgm:t>
        <a:bodyPr/>
        <a:lstStyle/>
        <a:p>
          <a:endParaRPr lang="en-US"/>
        </a:p>
      </dgm:t>
    </dgm:pt>
    <dgm:pt modelId="{C1D225E8-C8FF-4FFB-B2C4-70773CD4E638}" type="sibTrans" cxnId="{CBA0BF31-5D94-442D-8058-EF2000900214}">
      <dgm:prSet/>
      <dgm:spPr/>
      <dgm:t>
        <a:bodyPr/>
        <a:lstStyle/>
        <a:p>
          <a:endParaRPr lang="en-US"/>
        </a:p>
      </dgm:t>
    </dgm:pt>
    <dgm:pt modelId="{E6D1BC66-DFC1-429D-B3D4-A21AD6CAB150}">
      <dgm:prSet/>
      <dgm:spPr/>
      <dgm:t>
        <a:bodyPr/>
        <a:lstStyle/>
        <a:p>
          <a:r>
            <a:rPr lang="en-US"/>
            <a:t>Two-node HCI clusters with a “witness” node are feasible but risky</a:t>
          </a:r>
        </a:p>
      </dgm:t>
    </dgm:pt>
    <dgm:pt modelId="{BEF7D386-1FBA-4935-B64C-36804360C91A}" type="parTrans" cxnId="{FAF82B67-15B7-4A14-9EEB-2EC506B8AADA}">
      <dgm:prSet/>
      <dgm:spPr/>
      <dgm:t>
        <a:bodyPr/>
        <a:lstStyle/>
        <a:p>
          <a:endParaRPr lang="en-US"/>
        </a:p>
      </dgm:t>
    </dgm:pt>
    <dgm:pt modelId="{79A2CE71-7C03-4E0A-B1DE-E4AEF950A493}" type="sibTrans" cxnId="{FAF82B67-15B7-4A14-9EEB-2EC506B8AADA}">
      <dgm:prSet/>
      <dgm:spPr/>
      <dgm:t>
        <a:bodyPr/>
        <a:lstStyle/>
        <a:p>
          <a:endParaRPr lang="en-US"/>
        </a:p>
      </dgm:t>
    </dgm:pt>
    <dgm:pt modelId="{BD6EC505-5106-4351-BAFE-4E1E60260DB1}">
      <dgm:prSet/>
      <dgm:spPr/>
      <dgm:t>
        <a:bodyPr/>
        <a:lstStyle/>
        <a:p>
          <a:pPr>
            <a:defRPr b="1"/>
          </a:pPr>
          <a:r>
            <a:rPr lang="en-US"/>
            <a:t>Deduplication / Compression can work well</a:t>
          </a:r>
        </a:p>
      </dgm:t>
    </dgm:pt>
    <dgm:pt modelId="{D95DB627-22CF-466D-BA05-016F4022F91D}" type="parTrans" cxnId="{879F844C-44D3-4D6E-B5FB-AE3919DF2ADA}">
      <dgm:prSet/>
      <dgm:spPr/>
      <dgm:t>
        <a:bodyPr/>
        <a:lstStyle/>
        <a:p>
          <a:endParaRPr lang="en-US"/>
        </a:p>
      </dgm:t>
    </dgm:pt>
    <dgm:pt modelId="{55AEA2E2-9EBC-4F46-84F9-69F9B39073AC}" type="sibTrans" cxnId="{879F844C-44D3-4D6E-B5FB-AE3919DF2ADA}">
      <dgm:prSet/>
      <dgm:spPr/>
      <dgm:t>
        <a:bodyPr/>
        <a:lstStyle/>
        <a:p>
          <a:endParaRPr lang="en-US"/>
        </a:p>
      </dgm:t>
    </dgm:pt>
    <dgm:pt modelId="{1F7FCDC5-D17A-47FA-B658-F872CA618CE9}">
      <dgm:prSet/>
      <dgm:spPr/>
      <dgm:t>
        <a:bodyPr/>
        <a:lstStyle/>
        <a:p>
          <a:r>
            <a:rPr lang="en-US"/>
            <a:t>Deduplication and compression requires considerable Compute resources from the cluster where applied, be sure to account for that in cluster sizing</a:t>
          </a:r>
        </a:p>
      </dgm:t>
    </dgm:pt>
    <dgm:pt modelId="{85E74C90-5FD1-4B42-A933-7AFB81817E30}" type="parTrans" cxnId="{EA4E846C-27ED-4F88-B226-9543383564BF}">
      <dgm:prSet/>
      <dgm:spPr/>
      <dgm:t>
        <a:bodyPr/>
        <a:lstStyle/>
        <a:p>
          <a:endParaRPr lang="en-US"/>
        </a:p>
      </dgm:t>
    </dgm:pt>
    <dgm:pt modelId="{107B733B-6EEE-4454-B4C1-438221D283C2}" type="sibTrans" cxnId="{EA4E846C-27ED-4F88-B226-9543383564BF}">
      <dgm:prSet/>
      <dgm:spPr/>
      <dgm:t>
        <a:bodyPr/>
        <a:lstStyle/>
        <a:p>
          <a:endParaRPr lang="en-US"/>
        </a:p>
      </dgm:t>
    </dgm:pt>
    <dgm:pt modelId="{8786C3DB-D8CB-4AF3-889D-BE4A200519A3}">
      <dgm:prSet/>
      <dgm:spPr/>
      <dgm:t>
        <a:bodyPr/>
        <a:lstStyle/>
        <a:p>
          <a:pPr>
            <a:defRPr b="1"/>
          </a:pPr>
          <a:r>
            <a:rPr lang="en-US"/>
            <a:t>Vendor “Appliances”</a:t>
          </a:r>
        </a:p>
      </dgm:t>
    </dgm:pt>
    <dgm:pt modelId="{B0B6686F-4F3D-4C5D-8B5B-0788A8DEE0F5}" type="parTrans" cxnId="{B860B6B8-5891-437A-B244-381BD315DCD5}">
      <dgm:prSet/>
      <dgm:spPr/>
      <dgm:t>
        <a:bodyPr/>
        <a:lstStyle/>
        <a:p>
          <a:endParaRPr lang="en-US"/>
        </a:p>
      </dgm:t>
    </dgm:pt>
    <dgm:pt modelId="{ADC6CAAA-78DB-4482-A4B7-3D420EDD86DA}" type="sibTrans" cxnId="{B860B6B8-5891-437A-B244-381BD315DCD5}">
      <dgm:prSet/>
      <dgm:spPr/>
      <dgm:t>
        <a:bodyPr/>
        <a:lstStyle/>
        <a:p>
          <a:endParaRPr lang="en-US"/>
        </a:p>
      </dgm:t>
    </dgm:pt>
    <dgm:pt modelId="{EBB2DC38-B78E-4800-BD1F-0FB75242BFD6}">
      <dgm:prSet/>
      <dgm:spPr/>
      <dgm:t>
        <a:bodyPr/>
        <a:lstStyle/>
        <a:p>
          <a:r>
            <a:rPr lang="en-US"/>
            <a:t>Vendor “appliances” can range the gamut, but you need to check the spec’s and make sure that latest-gen CPUs and sufficient RAM are provided.</a:t>
          </a:r>
        </a:p>
      </dgm:t>
    </dgm:pt>
    <dgm:pt modelId="{EB8315FB-811A-4EA1-B166-803A4C71FDB7}" type="parTrans" cxnId="{68CF7E6F-2E7B-40F9-B0A3-3AE133ADCA8B}">
      <dgm:prSet/>
      <dgm:spPr/>
      <dgm:t>
        <a:bodyPr/>
        <a:lstStyle/>
        <a:p>
          <a:endParaRPr lang="en-US"/>
        </a:p>
      </dgm:t>
    </dgm:pt>
    <dgm:pt modelId="{39CA654F-7201-419C-9172-B38F92E1A7D6}" type="sibTrans" cxnId="{68CF7E6F-2E7B-40F9-B0A3-3AE133ADCA8B}">
      <dgm:prSet/>
      <dgm:spPr/>
      <dgm:t>
        <a:bodyPr/>
        <a:lstStyle/>
        <a:p>
          <a:endParaRPr lang="en-US"/>
        </a:p>
      </dgm:t>
    </dgm:pt>
    <dgm:pt modelId="{1A03393B-F78C-4F97-9093-346C009AB09B}" type="pres">
      <dgm:prSet presAssocID="{17CE9043-9BFF-4D6C-9D8D-E61285E75987}" presName="root" presStyleCnt="0">
        <dgm:presLayoutVars>
          <dgm:dir/>
          <dgm:resizeHandles val="exact"/>
        </dgm:presLayoutVars>
      </dgm:prSet>
      <dgm:spPr/>
    </dgm:pt>
    <dgm:pt modelId="{14466CD7-3091-40C8-BCE1-D979013BAC1F}" type="pres">
      <dgm:prSet presAssocID="{67471E23-99E6-4462-ADFC-8DC33D98E6F7}" presName="compNode" presStyleCnt="0"/>
      <dgm:spPr/>
    </dgm:pt>
    <dgm:pt modelId="{0AABBAFF-91BB-4F5D-87A3-0CC14F58662B}" type="pres">
      <dgm:prSet presAssocID="{67471E23-99E6-4462-ADFC-8DC33D98E6F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otes"/>
        </a:ext>
      </dgm:extLst>
    </dgm:pt>
    <dgm:pt modelId="{D57B066E-ED11-4003-8021-EF4BF5BE72F1}" type="pres">
      <dgm:prSet presAssocID="{67471E23-99E6-4462-ADFC-8DC33D98E6F7}" presName="iconSpace" presStyleCnt="0"/>
      <dgm:spPr/>
    </dgm:pt>
    <dgm:pt modelId="{145F06E6-6C32-4FDB-8AE4-1E58C30897D2}" type="pres">
      <dgm:prSet presAssocID="{67471E23-99E6-4462-ADFC-8DC33D98E6F7}" presName="parTx" presStyleLbl="revTx" presStyleIdx="0" presStyleCnt="8">
        <dgm:presLayoutVars>
          <dgm:chMax val="0"/>
          <dgm:chPref val="0"/>
        </dgm:presLayoutVars>
      </dgm:prSet>
      <dgm:spPr/>
    </dgm:pt>
    <dgm:pt modelId="{3B11DA70-880D-4712-8434-B623D8ADF696}" type="pres">
      <dgm:prSet presAssocID="{67471E23-99E6-4462-ADFC-8DC33D98E6F7}" presName="txSpace" presStyleCnt="0"/>
      <dgm:spPr/>
    </dgm:pt>
    <dgm:pt modelId="{C963659D-6C3C-41FB-8A0F-72130F50AD96}" type="pres">
      <dgm:prSet presAssocID="{67471E23-99E6-4462-ADFC-8DC33D98E6F7}" presName="desTx" presStyleLbl="revTx" presStyleIdx="1" presStyleCnt="8">
        <dgm:presLayoutVars/>
      </dgm:prSet>
      <dgm:spPr/>
    </dgm:pt>
    <dgm:pt modelId="{152076EA-D75D-4142-BF6D-1E20F7A1511D}" type="pres">
      <dgm:prSet presAssocID="{4A06DC2E-F19B-4CEA-A741-91D8408E5B75}" presName="sibTrans" presStyleCnt="0"/>
      <dgm:spPr/>
    </dgm:pt>
    <dgm:pt modelId="{307181CF-3CBC-429A-ABC9-22B3C4F757CC}" type="pres">
      <dgm:prSet presAssocID="{FAA05B4C-551A-47DC-914C-D7A829E938AB}" presName="compNode" presStyleCnt="0"/>
      <dgm:spPr/>
    </dgm:pt>
    <dgm:pt modelId="{518B4364-B8C9-4B49-B3C3-D8918E4AB0A0}" type="pres">
      <dgm:prSet presAssocID="{FAA05B4C-551A-47DC-914C-D7A829E938A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erver"/>
        </a:ext>
      </dgm:extLst>
    </dgm:pt>
    <dgm:pt modelId="{A397AD48-491B-4B7F-B00C-A68580A2AB09}" type="pres">
      <dgm:prSet presAssocID="{FAA05B4C-551A-47DC-914C-D7A829E938AB}" presName="iconSpace" presStyleCnt="0"/>
      <dgm:spPr/>
    </dgm:pt>
    <dgm:pt modelId="{482C5C9C-891B-4B0A-9975-7C834D630848}" type="pres">
      <dgm:prSet presAssocID="{FAA05B4C-551A-47DC-914C-D7A829E938AB}" presName="parTx" presStyleLbl="revTx" presStyleIdx="2" presStyleCnt="8">
        <dgm:presLayoutVars>
          <dgm:chMax val="0"/>
          <dgm:chPref val="0"/>
        </dgm:presLayoutVars>
      </dgm:prSet>
      <dgm:spPr/>
    </dgm:pt>
    <dgm:pt modelId="{603354BF-ADBB-4A0C-92C0-6B3323032BE5}" type="pres">
      <dgm:prSet presAssocID="{FAA05B4C-551A-47DC-914C-D7A829E938AB}" presName="txSpace" presStyleCnt="0"/>
      <dgm:spPr/>
    </dgm:pt>
    <dgm:pt modelId="{04FFA1A7-E89E-4699-B04E-76F06747AFF8}" type="pres">
      <dgm:prSet presAssocID="{FAA05B4C-551A-47DC-914C-D7A829E938AB}" presName="desTx" presStyleLbl="revTx" presStyleIdx="3" presStyleCnt="8">
        <dgm:presLayoutVars/>
      </dgm:prSet>
      <dgm:spPr/>
    </dgm:pt>
    <dgm:pt modelId="{96795955-E3E6-48AD-A806-9F8A139B289A}" type="pres">
      <dgm:prSet presAssocID="{53AEB8FF-88DC-44B4-9EBB-338D23FFB714}" presName="sibTrans" presStyleCnt="0"/>
      <dgm:spPr/>
    </dgm:pt>
    <dgm:pt modelId="{121CF14F-AE9F-4763-B2B3-F3A7611277AC}" type="pres">
      <dgm:prSet presAssocID="{BD6EC505-5106-4351-BAFE-4E1E60260DB1}" presName="compNode" presStyleCnt="0"/>
      <dgm:spPr/>
    </dgm:pt>
    <dgm:pt modelId="{9A1F2361-6653-4E06-BDD3-40946E5A2812}" type="pres">
      <dgm:prSet presAssocID="{BD6EC505-5106-4351-BAFE-4E1E60260DB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isconnected"/>
        </a:ext>
      </dgm:extLst>
    </dgm:pt>
    <dgm:pt modelId="{3D49F900-950C-4DFF-A2B2-6B1CFFB753D6}" type="pres">
      <dgm:prSet presAssocID="{BD6EC505-5106-4351-BAFE-4E1E60260DB1}" presName="iconSpace" presStyleCnt="0"/>
      <dgm:spPr/>
    </dgm:pt>
    <dgm:pt modelId="{1F580134-C1EC-4E7D-A9C6-5C80507D6981}" type="pres">
      <dgm:prSet presAssocID="{BD6EC505-5106-4351-BAFE-4E1E60260DB1}" presName="parTx" presStyleLbl="revTx" presStyleIdx="4" presStyleCnt="8">
        <dgm:presLayoutVars>
          <dgm:chMax val="0"/>
          <dgm:chPref val="0"/>
        </dgm:presLayoutVars>
      </dgm:prSet>
      <dgm:spPr/>
    </dgm:pt>
    <dgm:pt modelId="{76ACA84B-E1B8-49F8-B41A-82F12C9EEB44}" type="pres">
      <dgm:prSet presAssocID="{BD6EC505-5106-4351-BAFE-4E1E60260DB1}" presName="txSpace" presStyleCnt="0"/>
      <dgm:spPr/>
    </dgm:pt>
    <dgm:pt modelId="{49FA62A3-4DB1-48FF-9927-EF8127A3C79B}" type="pres">
      <dgm:prSet presAssocID="{BD6EC505-5106-4351-BAFE-4E1E60260DB1}" presName="desTx" presStyleLbl="revTx" presStyleIdx="5" presStyleCnt="8">
        <dgm:presLayoutVars/>
      </dgm:prSet>
      <dgm:spPr/>
    </dgm:pt>
    <dgm:pt modelId="{D79669CE-4AB4-4E1A-ABDA-F10C5179A452}" type="pres">
      <dgm:prSet presAssocID="{55AEA2E2-9EBC-4F46-84F9-69F9B39073AC}" presName="sibTrans" presStyleCnt="0"/>
      <dgm:spPr/>
    </dgm:pt>
    <dgm:pt modelId="{AE41224A-EBC1-4BAD-B874-3EA37EAE09F4}" type="pres">
      <dgm:prSet presAssocID="{8786C3DB-D8CB-4AF3-889D-BE4A200519A3}" presName="compNode" presStyleCnt="0"/>
      <dgm:spPr/>
    </dgm:pt>
    <dgm:pt modelId="{97D53185-1EB6-41BC-BC63-510EA81DDA81}" type="pres">
      <dgm:prSet presAssocID="{8786C3DB-D8CB-4AF3-889D-BE4A200519A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cooter"/>
        </a:ext>
      </dgm:extLst>
    </dgm:pt>
    <dgm:pt modelId="{5D7DB404-7FA3-4F9C-8A1D-19BE77C62CAE}" type="pres">
      <dgm:prSet presAssocID="{8786C3DB-D8CB-4AF3-889D-BE4A200519A3}" presName="iconSpace" presStyleCnt="0"/>
      <dgm:spPr/>
    </dgm:pt>
    <dgm:pt modelId="{B84419DC-0F7D-4A74-8035-A2ECF1CC05C6}" type="pres">
      <dgm:prSet presAssocID="{8786C3DB-D8CB-4AF3-889D-BE4A200519A3}" presName="parTx" presStyleLbl="revTx" presStyleIdx="6" presStyleCnt="8">
        <dgm:presLayoutVars>
          <dgm:chMax val="0"/>
          <dgm:chPref val="0"/>
        </dgm:presLayoutVars>
      </dgm:prSet>
      <dgm:spPr/>
    </dgm:pt>
    <dgm:pt modelId="{5FFF15C7-61FC-437F-8848-2776A6B95E30}" type="pres">
      <dgm:prSet presAssocID="{8786C3DB-D8CB-4AF3-889D-BE4A200519A3}" presName="txSpace" presStyleCnt="0"/>
      <dgm:spPr/>
    </dgm:pt>
    <dgm:pt modelId="{71AA9BBC-A512-4F38-B36A-7C7CD3B870DE}" type="pres">
      <dgm:prSet presAssocID="{8786C3DB-D8CB-4AF3-889D-BE4A200519A3}" presName="desTx" presStyleLbl="revTx" presStyleIdx="7" presStyleCnt="8">
        <dgm:presLayoutVars/>
      </dgm:prSet>
      <dgm:spPr/>
    </dgm:pt>
  </dgm:ptLst>
  <dgm:cxnLst>
    <dgm:cxn modelId="{7633A104-D790-4D04-B603-90332638CA2F}" srcId="{67471E23-99E6-4462-ADFC-8DC33D98E6F7}" destId="{FA9A89CF-6959-48DD-A9CC-15792485821B}" srcOrd="0" destOrd="0" parTransId="{ADCD9F8F-0018-40BB-BA66-4142A0FDBF58}" sibTransId="{CCEF86EB-F3F9-4C9D-963F-77E54F902855}"/>
    <dgm:cxn modelId="{F0F7280A-5FA8-46D2-8CB2-3DF96A64FDB8}" type="presOf" srcId="{67471E23-99E6-4462-ADFC-8DC33D98E6F7}" destId="{145F06E6-6C32-4FDB-8AE4-1E58C30897D2}" srcOrd="0" destOrd="0" presId="urn:microsoft.com/office/officeart/2018/5/layout/CenteredIconLabelDescriptionList"/>
    <dgm:cxn modelId="{FC4E3D21-C44F-4C80-8D48-FE624C05DDD9}" srcId="{17CE9043-9BFF-4D6C-9D8D-E61285E75987}" destId="{FAA05B4C-551A-47DC-914C-D7A829E938AB}" srcOrd="1" destOrd="0" parTransId="{2F865537-848F-47C5-B01D-D4C87AC16AF8}" sibTransId="{53AEB8FF-88DC-44B4-9EBB-338D23FFB714}"/>
    <dgm:cxn modelId="{C16D982A-D759-4A41-A5E4-69B4FA0B6DEB}" type="presOf" srcId="{1F7FCDC5-D17A-47FA-B658-F872CA618CE9}" destId="{49FA62A3-4DB1-48FF-9927-EF8127A3C79B}" srcOrd="0" destOrd="0" presId="urn:microsoft.com/office/officeart/2018/5/layout/CenteredIconLabelDescriptionList"/>
    <dgm:cxn modelId="{C6D81D2F-73F5-4C1E-81E3-F52455892CC7}" type="presOf" srcId="{FA9A89CF-6959-48DD-A9CC-15792485821B}" destId="{C963659D-6C3C-41FB-8A0F-72130F50AD96}" srcOrd="0" destOrd="0" presId="urn:microsoft.com/office/officeart/2018/5/layout/CenteredIconLabelDescriptionList"/>
    <dgm:cxn modelId="{E7C3872F-88A2-4C13-8E9F-ACE5CC931C2C}" srcId="{67471E23-99E6-4462-ADFC-8DC33D98E6F7}" destId="{D5B7FCA0-AE9C-4EF3-B4A5-6B6940DE61F9}" srcOrd="2" destOrd="0" parTransId="{7219B991-6CBA-407C-9E4C-E3582B81B956}" sibTransId="{385E5E8C-E9CA-4F9C-AAD5-1AA092523873}"/>
    <dgm:cxn modelId="{CBA0BF31-5D94-442D-8058-EF2000900214}" srcId="{FAA05B4C-551A-47DC-914C-D7A829E938AB}" destId="{02BA6E17-9A40-488E-9532-FCB654592D5A}" srcOrd="0" destOrd="0" parTransId="{BDF65156-C0E2-4738-882F-9A4180423480}" sibTransId="{C1D225E8-C8FF-4FFB-B2C4-70773CD4E638}"/>
    <dgm:cxn modelId="{EB6A1E32-D575-476B-A925-C9FB7E1E32E6}" srcId="{17CE9043-9BFF-4D6C-9D8D-E61285E75987}" destId="{67471E23-99E6-4462-ADFC-8DC33D98E6F7}" srcOrd="0" destOrd="0" parTransId="{B4FCD4CE-C98A-4027-922E-DD8D35C1E89F}" sibTransId="{4A06DC2E-F19B-4CEA-A741-91D8408E5B75}"/>
    <dgm:cxn modelId="{51B1593A-4F9A-4585-B8F0-7B298D448DB7}" type="presOf" srcId="{BD6EC505-5106-4351-BAFE-4E1E60260DB1}" destId="{1F580134-C1EC-4E7D-A9C6-5C80507D6981}" srcOrd="0" destOrd="0" presId="urn:microsoft.com/office/officeart/2018/5/layout/CenteredIconLabelDescriptionList"/>
    <dgm:cxn modelId="{C055A440-B7AA-43B9-94EC-21A520B1C0AF}" type="presOf" srcId="{EBB2DC38-B78E-4800-BD1F-0FB75242BFD6}" destId="{71AA9BBC-A512-4F38-B36A-7C7CD3B870DE}" srcOrd="0" destOrd="0" presId="urn:microsoft.com/office/officeart/2018/5/layout/CenteredIconLabelDescriptionList"/>
    <dgm:cxn modelId="{FAF82B67-15B7-4A14-9EEB-2EC506B8AADA}" srcId="{FAA05B4C-551A-47DC-914C-D7A829E938AB}" destId="{E6D1BC66-DFC1-429D-B3D4-A21AD6CAB150}" srcOrd="1" destOrd="0" parTransId="{BEF7D386-1FBA-4935-B64C-36804360C91A}" sibTransId="{79A2CE71-7C03-4E0A-B1DE-E4AEF950A493}"/>
    <dgm:cxn modelId="{EA4E846C-27ED-4F88-B226-9543383564BF}" srcId="{BD6EC505-5106-4351-BAFE-4E1E60260DB1}" destId="{1F7FCDC5-D17A-47FA-B658-F872CA618CE9}" srcOrd="0" destOrd="0" parTransId="{85E74C90-5FD1-4B42-A933-7AFB81817E30}" sibTransId="{107B733B-6EEE-4454-B4C1-438221D283C2}"/>
    <dgm:cxn modelId="{879F844C-44D3-4D6E-B5FB-AE3919DF2ADA}" srcId="{17CE9043-9BFF-4D6C-9D8D-E61285E75987}" destId="{BD6EC505-5106-4351-BAFE-4E1E60260DB1}" srcOrd="2" destOrd="0" parTransId="{D95DB627-22CF-466D-BA05-016F4022F91D}" sibTransId="{55AEA2E2-9EBC-4F46-84F9-69F9B39073AC}"/>
    <dgm:cxn modelId="{68CF7E6F-2E7B-40F9-B0A3-3AE133ADCA8B}" srcId="{8786C3DB-D8CB-4AF3-889D-BE4A200519A3}" destId="{EBB2DC38-B78E-4800-BD1F-0FB75242BFD6}" srcOrd="0" destOrd="0" parTransId="{EB8315FB-811A-4EA1-B166-803A4C71FDB7}" sibTransId="{39CA654F-7201-419C-9172-B38F92E1A7D6}"/>
    <dgm:cxn modelId="{EC214481-3F09-47FB-B3BB-5FA227E56495}" type="presOf" srcId="{C0C1CF4D-7739-4884-A20D-E073CBBD4AB2}" destId="{C963659D-6C3C-41FB-8A0F-72130F50AD96}" srcOrd="0" destOrd="1" presId="urn:microsoft.com/office/officeart/2018/5/layout/CenteredIconLabelDescriptionList"/>
    <dgm:cxn modelId="{315FC986-C6E9-42EE-B7AE-4A09D6C91F01}" type="presOf" srcId="{02BA6E17-9A40-488E-9532-FCB654592D5A}" destId="{04FFA1A7-E89E-4699-B04E-76F06747AFF8}" srcOrd="0" destOrd="0" presId="urn:microsoft.com/office/officeart/2018/5/layout/CenteredIconLabelDescriptionList"/>
    <dgm:cxn modelId="{876E6E8D-CBEC-46B0-97C5-8FCF346A9CF1}" type="presOf" srcId="{8786C3DB-D8CB-4AF3-889D-BE4A200519A3}" destId="{B84419DC-0F7D-4A74-8035-A2ECF1CC05C6}" srcOrd="0" destOrd="0" presId="urn:microsoft.com/office/officeart/2018/5/layout/CenteredIconLabelDescriptionList"/>
    <dgm:cxn modelId="{F40198A1-ADEE-4BEF-9E43-476F79226F2D}" srcId="{67471E23-99E6-4462-ADFC-8DC33D98E6F7}" destId="{C0C1CF4D-7739-4884-A20D-E073CBBD4AB2}" srcOrd="1" destOrd="0" parTransId="{ECC1DCB7-2C5C-42BB-8BD2-5D33C54FFCB7}" sibTransId="{EC236E37-6A32-463E-AA9A-3E231E308188}"/>
    <dgm:cxn modelId="{B860B6B8-5891-437A-B244-381BD315DCD5}" srcId="{17CE9043-9BFF-4D6C-9D8D-E61285E75987}" destId="{8786C3DB-D8CB-4AF3-889D-BE4A200519A3}" srcOrd="3" destOrd="0" parTransId="{B0B6686F-4F3D-4C5D-8B5B-0788A8DEE0F5}" sibTransId="{ADC6CAAA-78DB-4482-A4B7-3D420EDD86DA}"/>
    <dgm:cxn modelId="{AE31E5C6-73D8-4BC6-834D-7EA880001ECD}" type="presOf" srcId="{E6D1BC66-DFC1-429D-B3D4-A21AD6CAB150}" destId="{04FFA1A7-E89E-4699-B04E-76F06747AFF8}" srcOrd="0" destOrd="1" presId="urn:microsoft.com/office/officeart/2018/5/layout/CenteredIconLabelDescriptionList"/>
    <dgm:cxn modelId="{22DFC5DF-917A-4FC1-928A-2228FEFB31F2}" type="presOf" srcId="{17CE9043-9BFF-4D6C-9D8D-E61285E75987}" destId="{1A03393B-F78C-4F97-9093-346C009AB09B}" srcOrd="0" destOrd="0" presId="urn:microsoft.com/office/officeart/2018/5/layout/CenteredIconLabelDescriptionList"/>
    <dgm:cxn modelId="{E2AA35E4-1C58-4AE2-A316-89798D9397C9}" type="presOf" srcId="{FAA05B4C-551A-47DC-914C-D7A829E938AB}" destId="{482C5C9C-891B-4B0A-9975-7C834D630848}" srcOrd="0" destOrd="0" presId="urn:microsoft.com/office/officeart/2018/5/layout/CenteredIconLabelDescriptionList"/>
    <dgm:cxn modelId="{097337FA-3823-48A8-A95A-2A660E315DE2}" type="presOf" srcId="{D5B7FCA0-AE9C-4EF3-B4A5-6B6940DE61F9}" destId="{C963659D-6C3C-41FB-8A0F-72130F50AD96}" srcOrd="0" destOrd="2" presId="urn:microsoft.com/office/officeart/2018/5/layout/CenteredIconLabelDescriptionList"/>
    <dgm:cxn modelId="{D06D4A27-E618-4EFE-8B4F-6E747B41B119}" type="presParOf" srcId="{1A03393B-F78C-4F97-9093-346C009AB09B}" destId="{14466CD7-3091-40C8-BCE1-D979013BAC1F}" srcOrd="0" destOrd="0" presId="urn:microsoft.com/office/officeart/2018/5/layout/CenteredIconLabelDescriptionList"/>
    <dgm:cxn modelId="{19D6DC95-F5D1-4D15-A31D-74ED09BC13F7}" type="presParOf" srcId="{14466CD7-3091-40C8-BCE1-D979013BAC1F}" destId="{0AABBAFF-91BB-4F5D-87A3-0CC14F58662B}" srcOrd="0" destOrd="0" presId="urn:microsoft.com/office/officeart/2018/5/layout/CenteredIconLabelDescriptionList"/>
    <dgm:cxn modelId="{62C5C267-5D80-4C2B-8415-412C06420C8A}" type="presParOf" srcId="{14466CD7-3091-40C8-BCE1-D979013BAC1F}" destId="{D57B066E-ED11-4003-8021-EF4BF5BE72F1}" srcOrd="1" destOrd="0" presId="urn:microsoft.com/office/officeart/2018/5/layout/CenteredIconLabelDescriptionList"/>
    <dgm:cxn modelId="{84DFE748-698F-4C76-BCE4-69AF0CF432C7}" type="presParOf" srcId="{14466CD7-3091-40C8-BCE1-D979013BAC1F}" destId="{145F06E6-6C32-4FDB-8AE4-1E58C30897D2}" srcOrd="2" destOrd="0" presId="urn:microsoft.com/office/officeart/2018/5/layout/CenteredIconLabelDescriptionList"/>
    <dgm:cxn modelId="{844A8BB1-BC6B-4CE9-A29E-A1EAC7D183CC}" type="presParOf" srcId="{14466CD7-3091-40C8-BCE1-D979013BAC1F}" destId="{3B11DA70-880D-4712-8434-B623D8ADF696}" srcOrd="3" destOrd="0" presId="urn:microsoft.com/office/officeart/2018/5/layout/CenteredIconLabelDescriptionList"/>
    <dgm:cxn modelId="{D760C46B-001C-4687-9365-83DA89383785}" type="presParOf" srcId="{14466CD7-3091-40C8-BCE1-D979013BAC1F}" destId="{C963659D-6C3C-41FB-8A0F-72130F50AD96}" srcOrd="4" destOrd="0" presId="urn:microsoft.com/office/officeart/2018/5/layout/CenteredIconLabelDescriptionList"/>
    <dgm:cxn modelId="{EDC5BB96-738C-44B5-9E5B-B6A1F80A2E6B}" type="presParOf" srcId="{1A03393B-F78C-4F97-9093-346C009AB09B}" destId="{152076EA-D75D-4142-BF6D-1E20F7A1511D}" srcOrd="1" destOrd="0" presId="urn:microsoft.com/office/officeart/2018/5/layout/CenteredIconLabelDescriptionList"/>
    <dgm:cxn modelId="{7C4F0FCE-3A63-4BCF-AC4F-D065BCBE950E}" type="presParOf" srcId="{1A03393B-F78C-4F97-9093-346C009AB09B}" destId="{307181CF-3CBC-429A-ABC9-22B3C4F757CC}" srcOrd="2" destOrd="0" presId="urn:microsoft.com/office/officeart/2018/5/layout/CenteredIconLabelDescriptionList"/>
    <dgm:cxn modelId="{A5FB11D3-4FA6-4220-9698-F38A6BE63A8D}" type="presParOf" srcId="{307181CF-3CBC-429A-ABC9-22B3C4F757CC}" destId="{518B4364-B8C9-4B49-B3C3-D8918E4AB0A0}" srcOrd="0" destOrd="0" presId="urn:microsoft.com/office/officeart/2018/5/layout/CenteredIconLabelDescriptionList"/>
    <dgm:cxn modelId="{7A2CF2F4-7D19-433A-83E8-D74B0B7A507E}" type="presParOf" srcId="{307181CF-3CBC-429A-ABC9-22B3C4F757CC}" destId="{A397AD48-491B-4B7F-B00C-A68580A2AB09}" srcOrd="1" destOrd="0" presId="urn:microsoft.com/office/officeart/2018/5/layout/CenteredIconLabelDescriptionList"/>
    <dgm:cxn modelId="{96739A1F-973B-409C-8EF2-B238FD74F518}" type="presParOf" srcId="{307181CF-3CBC-429A-ABC9-22B3C4F757CC}" destId="{482C5C9C-891B-4B0A-9975-7C834D630848}" srcOrd="2" destOrd="0" presId="urn:microsoft.com/office/officeart/2018/5/layout/CenteredIconLabelDescriptionList"/>
    <dgm:cxn modelId="{F40A96D4-455E-4CB2-B628-78E488726D66}" type="presParOf" srcId="{307181CF-3CBC-429A-ABC9-22B3C4F757CC}" destId="{603354BF-ADBB-4A0C-92C0-6B3323032BE5}" srcOrd="3" destOrd="0" presId="urn:microsoft.com/office/officeart/2018/5/layout/CenteredIconLabelDescriptionList"/>
    <dgm:cxn modelId="{F5929A1B-88AD-4EDB-BC9D-6D22C9DD72BB}" type="presParOf" srcId="{307181CF-3CBC-429A-ABC9-22B3C4F757CC}" destId="{04FFA1A7-E89E-4699-B04E-76F06747AFF8}" srcOrd="4" destOrd="0" presId="urn:microsoft.com/office/officeart/2018/5/layout/CenteredIconLabelDescriptionList"/>
    <dgm:cxn modelId="{968039A6-426D-41DD-9FDD-6E3191A0324D}" type="presParOf" srcId="{1A03393B-F78C-4F97-9093-346C009AB09B}" destId="{96795955-E3E6-48AD-A806-9F8A139B289A}" srcOrd="3" destOrd="0" presId="urn:microsoft.com/office/officeart/2018/5/layout/CenteredIconLabelDescriptionList"/>
    <dgm:cxn modelId="{47F2F4F7-9463-48D9-91FF-44A01FC3CA61}" type="presParOf" srcId="{1A03393B-F78C-4F97-9093-346C009AB09B}" destId="{121CF14F-AE9F-4763-B2B3-F3A7611277AC}" srcOrd="4" destOrd="0" presId="urn:microsoft.com/office/officeart/2018/5/layout/CenteredIconLabelDescriptionList"/>
    <dgm:cxn modelId="{1C87AE94-5079-4428-AACE-6E1A8A7452C6}" type="presParOf" srcId="{121CF14F-AE9F-4763-B2B3-F3A7611277AC}" destId="{9A1F2361-6653-4E06-BDD3-40946E5A2812}" srcOrd="0" destOrd="0" presId="urn:microsoft.com/office/officeart/2018/5/layout/CenteredIconLabelDescriptionList"/>
    <dgm:cxn modelId="{FE36B129-A267-44EA-A3F1-B47D0FCEE3C7}" type="presParOf" srcId="{121CF14F-AE9F-4763-B2B3-F3A7611277AC}" destId="{3D49F900-950C-4DFF-A2B2-6B1CFFB753D6}" srcOrd="1" destOrd="0" presId="urn:microsoft.com/office/officeart/2018/5/layout/CenteredIconLabelDescriptionList"/>
    <dgm:cxn modelId="{5A5B871B-2EE5-4000-9678-E50633CE7BA3}" type="presParOf" srcId="{121CF14F-AE9F-4763-B2B3-F3A7611277AC}" destId="{1F580134-C1EC-4E7D-A9C6-5C80507D6981}" srcOrd="2" destOrd="0" presId="urn:microsoft.com/office/officeart/2018/5/layout/CenteredIconLabelDescriptionList"/>
    <dgm:cxn modelId="{820F1BC4-06A1-4BCA-AADE-740223531B5E}" type="presParOf" srcId="{121CF14F-AE9F-4763-B2B3-F3A7611277AC}" destId="{76ACA84B-E1B8-49F8-B41A-82F12C9EEB44}" srcOrd="3" destOrd="0" presId="urn:microsoft.com/office/officeart/2018/5/layout/CenteredIconLabelDescriptionList"/>
    <dgm:cxn modelId="{1A50610D-EC55-49E3-93F8-F552D03608AB}" type="presParOf" srcId="{121CF14F-AE9F-4763-B2B3-F3A7611277AC}" destId="{49FA62A3-4DB1-48FF-9927-EF8127A3C79B}" srcOrd="4" destOrd="0" presId="urn:microsoft.com/office/officeart/2018/5/layout/CenteredIconLabelDescriptionList"/>
    <dgm:cxn modelId="{C30AC17E-2D04-449E-ABE7-0A70B6FB720C}" type="presParOf" srcId="{1A03393B-F78C-4F97-9093-346C009AB09B}" destId="{D79669CE-4AB4-4E1A-ABDA-F10C5179A452}" srcOrd="5" destOrd="0" presId="urn:microsoft.com/office/officeart/2018/5/layout/CenteredIconLabelDescriptionList"/>
    <dgm:cxn modelId="{AE1D6313-2873-4DBA-B282-E0EC5A21C58D}" type="presParOf" srcId="{1A03393B-F78C-4F97-9093-346C009AB09B}" destId="{AE41224A-EBC1-4BAD-B874-3EA37EAE09F4}" srcOrd="6" destOrd="0" presId="urn:microsoft.com/office/officeart/2018/5/layout/CenteredIconLabelDescriptionList"/>
    <dgm:cxn modelId="{7D985503-7712-4165-BFA4-70076B847F6E}" type="presParOf" srcId="{AE41224A-EBC1-4BAD-B874-3EA37EAE09F4}" destId="{97D53185-1EB6-41BC-BC63-510EA81DDA81}" srcOrd="0" destOrd="0" presId="urn:microsoft.com/office/officeart/2018/5/layout/CenteredIconLabelDescriptionList"/>
    <dgm:cxn modelId="{72CCA9EB-9152-4077-B409-81414ABA406F}" type="presParOf" srcId="{AE41224A-EBC1-4BAD-B874-3EA37EAE09F4}" destId="{5D7DB404-7FA3-4F9C-8A1D-19BE77C62CAE}" srcOrd="1" destOrd="0" presId="urn:microsoft.com/office/officeart/2018/5/layout/CenteredIconLabelDescriptionList"/>
    <dgm:cxn modelId="{2073D381-990A-43E8-84B7-533B5604F985}" type="presParOf" srcId="{AE41224A-EBC1-4BAD-B874-3EA37EAE09F4}" destId="{B84419DC-0F7D-4A74-8035-A2ECF1CC05C6}" srcOrd="2" destOrd="0" presId="urn:microsoft.com/office/officeart/2018/5/layout/CenteredIconLabelDescriptionList"/>
    <dgm:cxn modelId="{D39B5C02-4882-4044-8DED-2118D9A16FFC}" type="presParOf" srcId="{AE41224A-EBC1-4BAD-B874-3EA37EAE09F4}" destId="{5FFF15C7-61FC-437F-8848-2776A6B95E30}" srcOrd="3" destOrd="0" presId="urn:microsoft.com/office/officeart/2018/5/layout/CenteredIconLabelDescriptionList"/>
    <dgm:cxn modelId="{B82F516E-6C9F-410D-85A2-E7B994066DB1}" type="presParOf" srcId="{AE41224A-EBC1-4BAD-B874-3EA37EAE09F4}" destId="{71AA9BBC-A512-4F38-B36A-7C7CD3B870DE}"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943FFA-7331-4898-8DCD-1406EB9B1830}"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4DE4C1D0-716F-46AE-A9D9-4A088436415A}">
      <dgm:prSet/>
      <dgm:spPr/>
      <dgm:t>
        <a:bodyPr/>
        <a:lstStyle/>
        <a:p>
          <a:pPr>
            <a:lnSpc>
              <a:spcPct val="100000"/>
            </a:lnSpc>
          </a:pPr>
          <a:r>
            <a:rPr lang="en-US"/>
            <a:t>Simplicity is elegance</a:t>
          </a:r>
        </a:p>
      </dgm:t>
    </dgm:pt>
    <dgm:pt modelId="{59A25574-865B-4596-B158-02888D5BFBF4}" type="parTrans" cxnId="{539DDBF0-C2DE-41BD-9650-A1AC19A34BD8}">
      <dgm:prSet/>
      <dgm:spPr/>
      <dgm:t>
        <a:bodyPr/>
        <a:lstStyle/>
        <a:p>
          <a:endParaRPr lang="en-US"/>
        </a:p>
      </dgm:t>
    </dgm:pt>
    <dgm:pt modelId="{FF212F1F-7D64-4DB3-8944-9CB343C69FC6}" type="sibTrans" cxnId="{539DDBF0-C2DE-41BD-9650-A1AC19A34BD8}">
      <dgm:prSet/>
      <dgm:spPr/>
      <dgm:t>
        <a:bodyPr/>
        <a:lstStyle/>
        <a:p>
          <a:endParaRPr lang="en-US"/>
        </a:p>
      </dgm:t>
    </dgm:pt>
    <dgm:pt modelId="{BB971E6C-5D05-485A-9D91-21EDBA7F0249}">
      <dgm:prSet/>
      <dgm:spPr/>
      <dgm:t>
        <a:bodyPr/>
        <a:lstStyle/>
        <a:p>
          <a:pPr>
            <a:lnSpc>
              <a:spcPct val="100000"/>
            </a:lnSpc>
          </a:pPr>
          <a:r>
            <a:rPr lang="en-US"/>
            <a:t>VMsources is a customer-facing MSP specializing in Private Cloud, Infrastructure, and Network.</a:t>
          </a:r>
        </a:p>
      </dgm:t>
    </dgm:pt>
    <dgm:pt modelId="{8903D9DB-8809-4FA3-A038-87E759DD8BB7}" type="parTrans" cxnId="{7597ACA3-B840-489F-AC3C-0D9563584DAF}">
      <dgm:prSet/>
      <dgm:spPr/>
      <dgm:t>
        <a:bodyPr/>
        <a:lstStyle/>
        <a:p>
          <a:endParaRPr lang="en-US"/>
        </a:p>
      </dgm:t>
    </dgm:pt>
    <dgm:pt modelId="{42719703-2B8B-4DF1-A583-CC52CA51A47A}" type="sibTrans" cxnId="{7597ACA3-B840-489F-AC3C-0D9563584DAF}">
      <dgm:prSet/>
      <dgm:spPr/>
      <dgm:t>
        <a:bodyPr/>
        <a:lstStyle/>
        <a:p>
          <a:endParaRPr lang="en-US"/>
        </a:p>
      </dgm:t>
    </dgm:pt>
    <dgm:pt modelId="{45A9404A-86E3-4FCA-9F14-D4EAC42EDD6B}">
      <dgm:prSet/>
      <dgm:spPr/>
      <dgm:t>
        <a:bodyPr/>
        <a:lstStyle/>
        <a:p>
          <a:pPr>
            <a:lnSpc>
              <a:spcPct val="100000"/>
            </a:lnSpc>
          </a:pPr>
          <a:r>
            <a:rPr lang="en-US"/>
            <a:t>It is VMsources mission to act as the client's advocate at every stage of the project, from concept to completion.</a:t>
          </a:r>
        </a:p>
      </dgm:t>
    </dgm:pt>
    <dgm:pt modelId="{C982FCAE-05C5-4303-8BC3-8ADB77616F68}" type="parTrans" cxnId="{6ABD706A-A3EB-4F6A-AFE2-E8373259D2AB}">
      <dgm:prSet/>
      <dgm:spPr/>
      <dgm:t>
        <a:bodyPr/>
        <a:lstStyle/>
        <a:p>
          <a:endParaRPr lang="en-US"/>
        </a:p>
      </dgm:t>
    </dgm:pt>
    <dgm:pt modelId="{0B872F10-3CE6-4B22-971E-03033F3A1630}" type="sibTrans" cxnId="{6ABD706A-A3EB-4F6A-AFE2-E8373259D2AB}">
      <dgm:prSet/>
      <dgm:spPr/>
      <dgm:t>
        <a:bodyPr/>
        <a:lstStyle/>
        <a:p>
          <a:endParaRPr lang="en-US"/>
        </a:p>
      </dgm:t>
    </dgm:pt>
    <dgm:pt modelId="{33F2B566-FE57-427E-B8D2-C97FFF79E65E}" type="pres">
      <dgm:prSet presAssocID="{DC943FFA-7331-4898-8DCD-1406EB9B1830}" presName="root" presStyleCnt="0">
        <dgm:presLayoutVars>
          <dgm:dir/>
          <dgm:resizeHandles val="exact"/>
        </dgm:presLayoutVars>
      </dgm:prSet>
      <dgm:spPr/>
    </dgm:pt>
    <dgm:pt modelId="{AC235394-72F6-43C4-A715-A2FF91F80961}" type="pres">
      <dgm:prSet presAssocID="{4DE4C1D0-716F-46AE-A9D9-4A088436415A}" presName="compNode" presStyleCnt="0"/>
      <dgm:spPr/>
    </dgm:pt>
    <dgm:pt modelId="{66B55504-8C9A-4E95-A611-5774E03D78D3}" type="pres">
      <dgm:prSet presAssocID="{4DE4C1D0-716F-46AE-A9D9-4A088436415A}" presName="bgRect" presStyleLbl="bgShp" presStyleIdx="0" presStyleCnt="3"/>
      <dgm:spPr/>
    </dgm:pt>
    <dgm:pt modelId="{34EA3B14-6F8E-420F-AAB1-45C327699301}" type="pres">
      <dgm:prSet presAssocID="{4DE4C1D0-716F-46AE-A9D9-4A08843641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eart"/>
        </a:ext>
      </dgm:extLst>
    </dgm:pt>
    <dgm:pt modelId="{AFE3D227-3B70-41F3-94CB-D414B5B18EC7}" type="pres">
      <dgm:prSet presAssocID="{4DE4C1D0-716F-46AE-A9D9-4A088436415A}" presName="spaceRect" presStyleCnt="0"/>
      <dgm:spPr/>
    </dgm:pt>
    <dgm:pt modelId="{50E95102-B64C-424F-88FE-D5D26DAAD53A}" type="pres">
      <dgm:prSet presAssocID="{4DE4C1D0-716F-46AE-A9D9-4A088436415A}" presName="parTx" presStyleLbl="revTx" presStyleIdx="0" presStyleCnt="3">
        <dgm:presLayoutVars>
          <dgm:chMax val="0"/>
          <dgm:chPref val="0"/>
        </dgm:presLayoutVars>
      </dgm:prSet>
      <dgm:spPr/>
    </dgm:pt>
    <dgm:pt modelId="{65D2757F-1033-4ED6-A90B-4963A128DA76}" type="pres">
      <dgm:prSet presAssocID="{FF212F1F-7D64-4DB3-8944-9CB343C69FC6}" presName="sibTrans" presStyleCnt="0"/>
      <dgm:spPr/>
    </dgm:pt>
    <dgm:pt modelId="{B217F151-0996-4D4F-A2A2-E1901EE9325D}" type="pres">
      <dgm:prSet presAssocID="{BB971E6C-5D05-485A-9D91-21EDBA7F0249}" presName="compNode" presStyleCnt="0"/>
      <dgm:spPr/>
    </dgm:pt>
    <dgm:pt modelId="{2364842A-1E54-425F-B13C-148470C31435}" type="pres">
      <dgm:prSet presAssocID="{BB971E6C-5D05-485A-9D91-21EDBA7F0249}" presName="bgRect" presStyleLbl="bgShp" presStyleIdx="1" presStyleCnt="3"/>
      <dgm:spPr/>
    </dgm:pt>
    <dgm:pt modelId="{EB6EA700-1BD2-4FBE-A620-8D8DC06EC364}" type="pres">
      <dgm:prSet presAssocID="{BB971E6C-5D05-485A-9D91-21EDBA7F024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yncing Cloud"/>
        </a:ext>
      </dgm:extLst>
    </dgm:pt>
    <dgm:pt modelId="{CD5C011A-A190-4253-8E0B-FD6AA1A6FCBB}" type="pres">
      <dgm:prSet presAssocID="{BB971E6C-5D05-485A-9D91-21EDBA7F0249}" presName="spaceRect" presStyleCnt="0"/>
      <dgm:spPr/>
    </dgm:pt>
    <dgm:pt modelId="{F9F6F3F5-7A90-4318-9DA0-8B3D0135C5CF}" type="pres">
      <dgm:prSet presAssocID="{BB971E6C-5D05-485A-9D91-21EDBA7F0249}" presName="parTx" presStyleLbl="revTx" presStyleIdx="1" presStyleCnt="3">
        <dgm:presLayoutVars>
          <dgm:chMax val="0"/>
          <dgm:chPref val="0"/>
        </dgm:presLayoutVars>
      </dgm:prSet>
      <dgm:spPr/>
    </dgm:pt>
    <dgm:pt modelId="{221993EB-47F6-4389-ACA8-38847EF64761}" type="pres">
      <dgm:prSet presAssocID="{42719703-2B8B-4DF1-A583-CC52CA51A47A}" presName="sibTrans" presStyleCnt="0"/>
      <dgm:spPr/>
    </dgm:pt>
    <dgm:pt modelId="{CED04411-7830-4162-B21B-3DE5B4CF731F}" type="pres">
      <dgm:prSet presAssocID="{45A9404A-86E3-4FCA-9F14-D4EAC42EDD6B}" presName="compNode" presStyleCnt="0"/>
      <dgm:spPr/>
    </dgm:pt>
    <dgm:pt modelId="{F568C432-8D47-4D4C-8F24-FB7D6F38CAF3}" type="pres">
      <dgm:prSet presAssocID="{45A9404A-86E3-4FCA-9F14-D4EAC42EDD6B}" presName="bgRect" presStyleLbl="bgShp" presStyleIdx="2" presStyleCnt="3"/>
      <dgm:spPr/>
    </dgm:pt>
    <dgm:pt modelId="{6EE97C69-101B-4966-B726-A4CF381630B5}" type="pres">
      <dgm:prSet presAssocID="{45A9404A-86E3-4FCA-9F14-D4EAC42EDD6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lapper board"/>
        </a:ext>
      </dgm:extLst>
    </dgm:pt>
    <dgm:pt modelId="{5C11016E-400C-406F-867E-1CC1A35A7B39}" type="pres">
      <dgm:prSet presAssocID="{45A9404A-86E3-4FCA-9F14-D4EAC42EDD6B}" presName="spaceRect" presStyleCnt="0"/>
      <dgm:spPr/>
    </dgm:pt>
    <dgm:pt modelId="{44B924F8-A156-4B23-9629-497464C0F303}" type="pres">
      <dgm:prSet presAssocID="{45A9404A-86E3-4FCA-9F14-D4EAC42EDD6B}" presName="parTx" presStyleLbl="revTx" presStyleIdx="2" presStyleCnt="3">
        <dgm:presLayoutVars>
          <dgm:chMax val="0"/>
          <dgm:chPref val="0"/>
        </dgm:presLayoutVars>
      </dgm:prSet>
      <dgm:spPr/>
    </dgm:pt>
  </dgm:ptLst>
  <dgm:cxnLst>
    <dgm:cxn modelId="{6ABD706A-A3EB-4F6A-AFE2-E8373259D2AB}" srcId="{DC943FFA-7331-4898-8DCD-1406EB9B1830}" destId="{45A9404A-86E3-4FCA-9F14-D4EAC42EDD6B}" srcOrd="2" destOrd="0" parTransId="{C982FCAE-05C5-4303-8BC3-8ADB77616F68}" sibTransId="{0B872F10-3CE6-4B22-971E-03033F3A1630}"/>
    <dgm:cxn modelId="{C117D87D-839B-4930-A8F3-F649869C28BE}" type="presOf" srcId="{BB971E6C-5D05-485A-9D91-21EDBA7F0249}" destId="{F9F6F3F5-7A90-4318-9DA0-8B3D0135C5CF}" srcOrd="0" destOrd="0" presId="urn:microsoft.com/office/officeart/2018/2/layout/IconVerticalSolidList"/>
    <dgm:cxn modelId="{817AA991-2CE2-477A-B377-451F93C0CAAF}" type="presOf" srcId="{4DE4C1D0-716F-46AE-A9D9-4A088436415A}" destId="{50E95102-B64C-424F-88FE-D5D26DAAD53A}" srcOrd="0" destOrd="0" presId="urn:microsoft.com/office/officeart/2018/2/layout/IconVerticalSolidList"/>
    <dgm:cxn modelId="{138F1399-3395-47C0-8488-9A7390BCB1B4}" type="presOf" srcId="{45A9404A-86E3-4FCA-9F14-D4EAC42EDD6B}" destId="{44B924F8-A156-4B23-9629-497464C0F303}" srcOrd="0" destOrd="0" presId="urn:microsoft.com/office/officeart/2018/2/layout/IconVerticalSolidList"/>
    <dgm:cxn modelId="{7597ACA3-B840-489F-AC3C-0D9563584DAF}" srcId="{DC943FFA-7331-4898-8DCD-1406EB9B1830}" destId="{BB971E6C-5D05-485A-9D91-21EDBA7F0249}" srcOrd="1" destOrd="0" parTransId="{8903D9DB-8809-4FA3-A038-87E759DD8BB7}" sibTransId="{42719703-2B8B-4DF1-A583-CC52CA51A47A}"/>
    <dgm:cxn modelId="{C26D1DDC-4FA6-4EDB-A77F-E9FC06DB7410}" type="presOf" srcId="{DC943FFA-7331-4898-8DCD-1406EB9B1830}" destId="{33F2B566-FE57-427E-B8D2-C97FFF79E65E}" srcOrd="0" destOrd="0" presId="urn:microsoft.com/office/officeart/2018/2/layout/IconVerticalSolidList"/>
    <dgm:cxn modelId="{539DDBF0-C2DE-41BD-9650-A1AC19A34BD8}" srcId="{DC943FFA-7331-4898-8DCD-1406EB9B1830}" destId="{4DE4C1D0-716F-46AE-A9D9-4A088436415A}" srcOrd="0" destOrd="0" parTransId="{59A25574-865B-4596-B158-02888D5BFBF4}" sibTransId="{FF212F1F-7D64-4DB3-8944-9CB343C69FC6}"/>
    <dgm:cxn modelId="{F9B81CE9-F498-4AFA-8A70-B4F23C37FFF7}" type="presParOf" srcId="{33F2B566-FE57-427E-B8D2-C97FFF79E65E}" destId="{AC235394-72F6-43C4-A715-A2FF91F80961}" srcOrd="0" destOrd="0" presId="urn:microsoft.com/office/officeart/2018/2/layout/IconVerticalSolidList"/>
    <dgm:cxn modelId="{36E75A11-8204-4579-B76A-44A3528E69D8}" type="presParOf" srcId="{AC235394-72F6-43C4-A715-A2FF91F80961}" destId="{66B55504-8C9A-4E95-A611-5774E03D78D3}" srcOrd="0" destOrd="0" presId="urn:microsoft.com/office/officeart/2018/2/layout/IconVerticalSolidList"/>
    <dgm:cxn modelId="{1C3CF73E-E8F6-4BE8-8DC8-A4EE3C34B6B8}" type="presParOf" srcId="{AC235394-72F6-43C4-A715-A2FF91F80961}" destId="{34EA3B14-6F8E-420F-AAB1-45C327699301}" srcOrd="1" destOrd="0" presId="urn:microsoft.com/office/officeart/2018/2/layout/IconVerticalSolidList"/>
    <dgm:cxn modelId="{A3ED2CB0-EE96-4FFB-BD5E-BE93EB1C0888}" type="presParOf" srcId="{AC235394-72F6-43C4-A715-A2FF91F80961}" destId="{AFE3D227-3B70-41F3-94CB-D414B5B18EC7}" srcOrd="2" destOrd="0" presId="urn:microsoft.com/office/officeart/2018/2/layout/IconVerticalSolidList"/>
    <dgm:cxn modelId="{E920533D-6C49-4BD8-96F1-88833AF4F40B}" type="presParOf" srcId="{AC235394-72F6-43C4-A715-A2FF91F80961}" destId="{50E95102-B64C-424F-88FE-D5D26DAAD53A}" srcOrd="3" destOrd="0" presId="urn:microsoft.com/office/officeart/2018/2/layout/IconVerticalSolidList"/>
    <dgm:cxn modelId="{3A1ACCFD-3F82-4E03-BE88-B651DF491795}" type="presParOf" srcId="{33F2B566-FE57-427E-B8D2-C97FFF79E65E}" destId="{65D2757F-1033-4ED6-A90B-4963A128DA76}" srcOrd="1" destOrd="0" presId="urn:microsoft.com/office/officeart/2018/2/layout/IconVerticalSolidList"/>
    <dgm:cxn modelId="{C051AF2B-E810-4E87-99FE-193046D7F2E4}" type="presParOf" srcId="{33F2B566-FE57-427E-B8D2-C97FFF79E65E}" destId="{B217F151-0996-4D4F-A2A2-E1901EE9325D}" srcOrd="2" destOrd="0" presId="urn:microsoft.com/office/officeart/2018/2/layout/IconVerticalSolidList"/>
    <dgm:cxn modelId="{8EF622CF-46C5-457A-A10D-DCC9D93807E8}" type="presParOf" srcId="{B217F151-0996-4D4F-A2A2-E1901EE9325D}" destId="{2364842A-1E54-425F-B13C-148470C31435}" srcOrd="0" destOrd="0" presId="urn:microsoft.com/office/officeart/2018/2/layout/IconVerticalSolidList"/>
    <dgm:cxn modelId="{02B5E1B5-DB78-420D-9701-40A2044AFC77}" type="presParOf" srcId="{B217F151-0996-4D4F-A2A2-E1901EE9325D}" destId="{EB6EA700-1BD2-4FBE-A620-8D8DC06EC364}" srcOrd="1" destOrd="0" presId="urn:microsoft.com/office/officeart/2018/2/layout/IconVerticalSolidList"/>
    <dgm:cxn modelId="{21F9DDE5-33AB-44E6-85DA-BBCD6121F23E}" type="presParOf" srcId="{B217F151-0996-4D4F-A2A2-E1901EE9325D}" destId="{CD5C011A-A190-4253-8E0B-FD6AA1A6FCBB}" srcOrd="2" destOrd="0" presId="urn:microsoft.com/office/officeart/2018/2/layout/IconVerticalSolidList"/>
    <dgm:cxn modelId="{1B8ACBA7-E653-40BC-8854-9A3D1474351A}" type="presParOf" srcId="{B217F151-0996-4D4F-A2A2-E1901EE9325D}" destId="{F9F6F3F5-7A90-4318-9DA0-8B3D0135C5CF}" srcOrd="3" destOrd="0" presId="urn:microsoft.com/office/officeart/2018/2/layout/IconVerticalSolidList"/>
    <dgm:cxn modelId="{B0750273-62FF-4B33-86CE-71CC1BE393F8}" type="presParOf" srcId="{33F2B566-FE57-427E-B8D2-C97FFF79E65E}" destId="{221993EB-47F6-4389-ACA8-38847EF64761}" srcOrd="3" destOrd="0" presId="urn:microsoft.com/office/officeart/2018/2/layout/IconVerticalSolidList"/>
    <dgm:cxn modelId="{59DA7CFF-255D-4560-BD08-762171166512}" type="presParOf" srcId="{33F2B566-FE57-427E-B8D2-C97FFF79E65E}" destId="{CED04411-7830-4162-B21B-3DE5B4CF731F}" srcOrd="4" destOrd="0" presId="urn:microsoft.com/office/officeart/2018/2/layout/IconVerticalSolidList"/>
    <dgm:cxn modelId="{5564E523-B443-4538-BA12-58EF89B441E8}" type="presParOf" srcId="{CED04411-7830-4162-B21B-3DE5B4CF731F}" destId="{F568C432-8D47-4D4C-8F24-FB7D6F38CAF3}" srcOrd="0" destOrd="0" presId="urn:microsoft.com/office/officeart/2018/2/layout/IconVerticalSolidList"/>
    <dgm:cxn modelId="{1350C6A4-51F3-42DD-A302-0DDE4C91A546}" type="presParOf" srcId="{CED04411-7830-4162-B21B-3DE5B4CF731F}" destId="{6EE97C69-101B-4966-B726-A4CF381630B5}" srcOrd="1" destOrd="0" presId="urn:microsoft.com/office/officeart/2018/2/layout/IconVerticalSolidList"/>
    <dgm:cxn modelId="{093DA7C9-73FA-4A3D-A7D7-750142FE0960}" type="presParOf" srcId="{CED04411-7830-4162-B21B-3DE5B4CF731F}" destId="{5C11016E-400C-406F-867E-1CC1A35A7B39}" srcOrd="2" destOrd="0" presId="urn:microsoft.com/office/officeart/2018/2/layout/IconVerticalSolidList"/>
    <dgm:cxn modelId="{C00A3936-FAC6-4B2F-9EFA-B10AA640A228}" type="presParOf" srcId="{CED04411-7830-4162-B21B-3DE5B4CF731F}" destId="{44B924F8-A156-4B23-9629-497464C0F303}"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6A3E23-C23D-4324-AEE5-1A05C1151AC2}">
      <dsp:nvSpPr>
        <dsp:cNvPr id="0" name=""/>
        <dsp:cNvSpPr/>
      </dsp:nvSpPr>
      <dsp:spPr>
        <a:xfrm>
          <a:off x="307345" y="1546"/>
          <a:ext cx="3222855" cy="19337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ctr" defTabSz="2400300">
            <a:lnSpc>
              <a:spcPct val="90000"/>
            </a:lnSpc>
            <a:spcBef>
              <a:spcPct val="0"/>
            </a:spcBef>
            <a:spcAft>
              <a:spcPct val="35000"/>
            </a:spcAft>
            <a:buNone/>
          </a:pPr>
          <a:r>
            <a:rPr lang="en-US" sz="5400" kern="1200"/>
            <a:t>VMware vSphere</a:t>
          </a:r>
        </a:p>
      </dsp:txBody>
      <dsp:txXfrm>
        <a:off x="307345" y="1546"/>
        <a:ext cx="3222855" cy="1933713"/>
      </dsp:txXfrm>
    </dsp:sp>
    <dsp:sp modelId="{A0A84F7C-7C5C-4C04-A403-216BC167E850}">
      <dsp:nvSpPr>
        <dsp:cNvPr id="0" name=""/>
        <dsp:cNvSpPr/>
      </dsp:nvSpPr>
      <dsp:spPr>
        <a:xfrm>
          <a:off x="3852486" y="1546"/>
          <a:ext cx="3222855" cy="19337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ctr" defTabSz="2400300">
            <a:lnSpc>
              <a:spcPct val="90000"/>
            </a:lnSpc>
            <a:spcBef>
              <a:spcPct val="0"/>
            </a:spcBef>
            <a:spcAft>
              <a:spcPct val="35000"/>
            </a:spcAft>
            <a:buNone/>
          </a:pPr>
          <a:r>
            <a:rPr lang="en-US" sz="5400" kern="1200"/>
            <a:t>Microsoft Hyper-V</a:t>
          </a:r>
        </a:p>
      </dsp:txBody>
      <dsp:txXfrm>
        <a:off x="3852486" y="1546"/>
        <a:ext cx="3222855" cy="1933713"/>
      </dsp:txXfrm>
    </dsp:sp>
    <dsp:sp modelId="{746E6453-BDBF-4E12-A7D4-BCE5E083AED1}">
      <dsp:nvSpPr>
        <dsp:cNvPr id="0" name=""/>
        <dsp:cNvSpPr/>
      </dsp:nvSpPr>
      <dsp:spPr>
        <a:xfrm>
          <a:off x="7397627" y="1546"/>
          <a:ext cx="3222855" cy="19337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ctr" defTabSz="2400300">
            <a:lnSpc>
              <a:spcPct val="90000"/>
            </a:lnSpc>
            <a:spcBef>
              <a:spcPct val="0"/>
            </a:spcBef>
            <a:spcAft>
              <a:spcPct val="35000"/>
            </a:spcAft>
            <a:buNone/>
          </a:pPr>
          <a:r>
            <a:rPr lang="en-US" sz="5400" kern="1200"/>
            <a:t>Nutanix</a:t>
          </a:r>
        </a:p>
      </dsp:txBody>
      <dsp:txXfrm>
        <a:off x="7397627" y="1546"/>
        <a:ext cx="3222855" cy="1933713"/>
      </dsp:txXfrm>
    </dsp:sp>
    <dsp:sp modelId="{9F9DFDAF-58C4-4BDE-AA6D-41A65D012BCE}">
      <dsp:nvSpPr>
        <dsp:cNvPr id="0" name=""/>
        <dsp:cNvSpPr/>
      </dsp:nvSpPr>
      <dsp:spPr>
        <a:xfrm>
          <a:off x="2079915" y="2257545"/>
          <a:ext cx="3222855" cy="19337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ctr" defTabSz="2400300">
            <a:lnSpc>
              <a:spcPct val="90000"/>
            </a:lnSpc>
            <a:spcBef>
              <a:spcPct val="0"/>
            </a:spcBef>
            <a:spcAft>
              <a:spcPct val="35000"/>
            </a:spcAft>
            <a:buNone/>
          </a:pPr>
          <a:r>
            <a:rPr lang="en-US" sz="5400" kern="1200"/>
            <a:t>Proxmox</a:t>
          </a:r>
        </a:p>
      </dsp:txBody>
      <dsp:txXfrm>
        <a:off x="2079915" y="2257545"/>
        <a:ext cx="3222855" cy="1933713"/>
      </dsp:txXfrm>
    </dsp:sp>
    <dsp:sp modelId="{0DBC5AD6-65D2-492C-9EB3-40C140ABA31A}">
      <dsp:nvSpPr>
        <dsp:cNvPr id="0" name=""/>
        <dsp:cNvSpPr/>
      </dsp:nvSpPr>
      <dsp:spPr>
        <a:xfrm>
          <a:off x="5625057" y="2257545"/>
          <a:ext cx="3222855" cy="19337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ctr" defTabSz="2400300">
            <a:lnSpc>
              <a:spcPct val="90000"/>
            </a:lnSpc>
            <a:spcBef>
              <a:spcPct val="0"/>
            </a:spcBef>
            <a:spcAft>
              <a:spcPct val="35000"/>
            </a:spcAft>
            <a:buNone/>
          </a:pPr>
          <a:r>
            <a:rPr lang="en-US" sz="5400" kern="1200"/>
            <a:t>Others?</a:t>
          </a:r>
        </a:p>
      </dsp:txBody>
      <dsp:txXfrm>
        <a:off x="5625057" y="2257545"/>
        <a:ext cx="3222855" cy="19337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FE0A8B-4417-4937-886C-A55BB565DAFD}">
      <dsp:nvSpPr>
        <dsp:cNvPr id="0" name=""/>
        <dsp:cNvSpPr/>
      </dsp:nvSpPr>
      <dsp:spPr>
        <a:xfrm>
          <a:off x="438504" y="1265471"/>
          <a:ext cx="715078" cy="71507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000AF27-AC56-4B93-8F40-DB158C219F2B}">
      <dsp:nvSpPr>
        <dsp:cNvPr id="0" name=""/>
        <dsp:cNvSpPr/>
      </dsp:nvSpPr>
      <dsp:spPr>
        <a:xfrm>
          <a:off x="1512" y="2232118"/>
          <a:ext cx="1589062" cy="695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Determine total workload requirement</a:t>
          </a:r>
        </a:p>
      </dsp:txBody>
      <dsp:txXfrm>
        <a:off x="1512" y="2232118"/>
        <a:ext cx="1589062" cy="695214"/>
      </dsp:txXfrm>
    </dsp:sp>
    <dsp:sp modelId="{1DA846B2-E8EE-4B2E-9CFE-DE1164B86CE3}">
      <dsp:nvSpPr>
        <dsp:cNvPr id="0" name=""/>
        <dsp:cNvSpPr/>
      </dsp:nvSpPr>
      <dsp:spPr>
        <a:xfrm>
          <a:off x="2305652" y="1265471"/>
          <a:ext cx="715078" cy="71507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F6DD1BB-1A6C-4A58-8CF6-BE2AD99FFB42}">
      <dsp:nvSpPr>
        <dsp:cNvPr id="0" name=""/>
        <dsp:cNvSpPr/>
      </dsp:nvSpPr>
      <dsp:spPr>
        <a:xfrm>
          <a:off x="1868660" y="2232118"/>
          <a:ext cx="1589062" cy="695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Build in expected growth</a:t>
          </a:r>
        </a:p>
      </dsp:txBody>
      <dsp:txXfrm>
        <a:off x="1868660" y="2232118"/>
        <a:ext cx="1589062" cy="695214"/>
      </dsp:txXfrm>
    </dsp:sp>
    <dsp:sp modelId="{F2EC09E3-EEFF-4249-86B9-02B3167C49E3}">
      <dsp:nvSpPr>
        <dsp:cNvPr id="0" name=""/>
        <dsp:cNvSpPr/>
      </dsp:nvSpPr>
      <dsp:spPr>
        <a:xfrm>
          <a:off x="4172801" y="1265471"/>
          <a:ext cx="715078" cy="71507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7434AAE-4251-4711-B636-A83C1EE646C9}">
      <dsp:nvSpPr>
        <dsp:cNvPr id="0" name=""/>
        <dsp:cNvSpPr/>
      </dsp:nvSpPr>
      <dsp:spPr>
        <a:xfrm>
          <a:off x="3735809" y="2232118"/>
          <a:ext cx="1589062" cy="695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Size your cluster N-1 (up to 8 nodes) or N-2 (9-16 nodes) to accommodate maintenance / node failure</a:t>
          </a:r>
        </a:p>
      </dsp:txBody>
      <dsp:txXfrm>
        <a:off x="3735809" y="2232118"/>
        <a:ext cx="1589062" cy="695214"/>
      </dsp:txXfrm>
    </dsp:sp>
    <dsp:sp modelId="{A783199C-3793-45EC-B29D-E88E0E753E7D}">
      <dsp:nvSpPr>
        <dsp:cNvPr id="0" name=""/>
        <dsp:cNvSpPr/>
      </dsp:nvSpPr>
      <dsp:spPr>
        <a:xfrm>
          <a:off x="6039949" y="1265471"/>
          <a:ext cx="715078" cy="71507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60201E7-A390-44BA-9B9F-DC7BADEADEE3}">
      <dsp:nvSpPr>
        <dsp:cNvPr id="0" name=""/>
        <dsp:cNvSpPr/>
      </dsp:nvSpPr>
      <dsp:spPr>
        <a:xfrm>
          <a:off x="5602957" y="2232118"/>
          <a:ext cx="1589062" cy="695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Right-size the CPU to minimize licensing cost</a:t>
          </a:r>
        </a:p>
      </dsp:txBody>
      <dsp:txXfrm>
        <a:off x="5602957" y="2232118"/>
        <a:ext cx="1589062" cy="695214"/>
      </dsp:txXfrm>
    </dsp:sp>
    <dsp:sp modelId="{6282001A-3C80-4FB7-BD50-34FA3799601A}">
      <dsp:nvSpPr>
        <dsp:cNvPr id="0" name=""/>
        <dsp:cNvSpPr/>
      </dsp:nvSpPr>
      <dsp:spPr>
        <a:xfrm>
          <a:off x="7907098" y="1265471"/>
          <a:ext cx="715078" cy="71507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3E0CA5E-F7C4-4048-8B84-6241748F3B56}">
      <dsp:nvSpPr>
        <dsp:cNvPr id="0" name=""/>
        <dsp:cNvSpPr/>
      </dsp:nvSpPr>
      <dsp:spPr>
        <a:xfrm>
          <a:off x="7470105" y="2232118"/>
          <a:ext cx="1589062" cy="695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Choose storage to meet capacity needs</a:t>
          </a:r>
        </a:p>
      </dsp:txBody>
      <dsp:txXfrm>
        <a:off x="7470105" y="2232118"/>
        <a:ext cx="1589062" cy="695214"/>
      </dsp:txXfrm>
    </dsp:sp>
    <dsp:sp modelId="{3DB56DF7-B681-40B9-B25C-4B903526FE58}">
      <dsp:nvSpPr>
        <dsp:cNvPr id="0" name=""/>
        <dsp:cNvSpPr/>
      </dsp:nvSpPr>
      <dsp:spPr>
        <a:xfrm>
          <a:off x="9774246" y="1265471"/>
          <a:ext cx="715078" cy="715078"/>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A632C96-5919-499E-A69D-30A9169C1606}">
      <dsp:nvSpPr>
        <dsp:cNvPr id="0" name=""/>
        <dsp:cNvSpPr/>
      </dsp:nvSpPr>
      <dsp:spPr>
        <a:xfrm>
          <a:off x="9337254" y="2232118"/>
          <a:ext cx="1589062" cy="695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With multiple cluster locations, consider deploying uniform server specifications to facilitate hardware interchangeability</a:t>
          </a:r>
        </a:p>
      </dsp:txBody>
      <dsp:txXfrm>
        <a:off x="9337254" y="2232118"/>
        <a:ext cx="1589062" cy="6952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ABBAFF-91BB-4F5D-87A3-0CC14F58662B}">
      <dsp:nvSpPr>
        <dsp:cNvPr id="0" name=""/>
        <dsp:cNvSpPr/>
      </dsp:nvSpPr>
      <dsp:spPr>
        <a:xfrm>
          <a:off x="788484" y="661062"/>
          <a:ext cx="844593" cy="84459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5F06E6-6C32-4FDB-8AE4-1E58C30897D2}">
      <dsp:nvSpPr>
        <dsp:cNvPr id="0" name=""/>
        <dsp:cNvSpPr/>
      </dsp:nvSpPr>
      <dsp:spPr>
        <a:xfrm>
          <a:off x="4219" y="1629095"/>
          <a:ext cx="2413125" cy="7918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en-US" sz="1400" kern="1200"/>
            <a:t>Integrators and OEM vendors will often undersize their designs and quotes, just to get you to sign on the bottom line:</a:t>
          </a:r>
        </a:p>
      </dsp:txBody>
      <dsp:txXfrm>
        <a:off x="4219" y="1629095"/>
        <a:ext cx="2413125" cy="791806"/>
      </dsp:txXfrm>
    </dsp:sp>
    <dsp:sp modelId="{C963659D-6C3C-41FB-8A0F-72130F50AD96}">
      <dsp:nvSpPr>
        <dsp:cNvPr id="0" name=""/>
        <dsp:cNvSpPr/>
      </dsp:nvSpPr>
      <dsp:spPr>
        <a:xfrm>
          <a:off x="4219" y="2478316"/>
          <a:ext cx="2413125" cy="1053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Leaves you holding the bag after deployment</a:t>
          </a:r>
        </a:p>
        <a:p>
          <a:pPr marL="0" lvl="0" indent="0" algn="ctr" defTabSz="488950">
            <a:lnSpc>
              <a:spcPct val="90000"/>
            </a:lnSpc>
            <a:spcBef>
              <a:spcPct val="0"/>
            </a:spcBef>
            <a:spcAft>
              <a:spcPct val="35000"/>
            </a:spcAft>
            <a:buNone/>
          </a:pPr>
          <a:r>
            <a:rPr lang="en-US" sz="1100" kern="1200"/>
            <a:t>You either stay the course and make excuses for needing more money</a:t>
          </a:r>
        </a:p>
        <a:p>
          <a:pPr marL="0" lvl="0" indent="0" algn="ctr" defTabSz="488950">
            <a:lnSpc>
              <a:spcPct val="90000"/>
            </a:lnSpc>
            <a:spcBef>
              <a:spcPct val="0"/>
            </a:spcBef>
            <a:spcAft>
              <a:spcPct val="35000"/>
            </a:spcAft>
            <a:buNone/>
          </a:pPr>
          <a:r>
            <a:rPr lang="en-US" sz="1100" kern="1200"/>
            <a:t>Or you admit you were wrong and fire the vendor</a:t>
          </a:r>
        </a:p>
      </dsp:txBody>
      <dsp:txXfrm>
        <a:off x="4219" y="2478316"/>
        <a:ext cx="2413125" cy="1053426"/>
      </dsp:txXfrm>
    </dsp:sp>
    <dsp:sp modelId="{518B4364-B8C9-4B49-B3C3-D8918E4AB0A0}">
      <dsp:nvSpPr>
        <dsp:cNvPr id="0" name=""/>
        <dsp:cNvSpPr/>
      </dsp:nvSpPr>
      <dsp:spPr>
        <a:xfrm>
          <a:off x="3623906" y="661062"/>
          <a:ext cx="844593" cy="8445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82C5C9C-891B-4B0A-9975-7C834D630848}">
      <dsp:nvSpPr>
        <dsp:cNvPr id="0" name=""/>
        <dsp:cNvSpPr/>
      </dsp:nvSpPr>
      <dsp:spPr>
        <a:xfrm>
          <a:off x="2839641" y="1629095"/>
          <a:ext cx="2413125" cy="7918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en-US" sz="1400" kern="1200"/>
            <a:t>Some vendors will sell single-node or two-node “HCI” clusters</a:t>
          </a:r>
        </a:p>
      </dsp:txBody>
      <dsp:txXfrm>
        <a:off x="2839641" y="1629095"/>
        <a:ext cx="2413125" cy="791806"/>
      </dsp:txXfrm>
    </dsp:sp>
    <dsp:sp modelId="{04FFA1A7-E89E-4699-B04E-76F06747AFF8}">
      <dsp:nvSpPr>
        <dsp:cNvPr id="0" name=""/>
        <dsp:cNvSpPr/>
      </dsp:nvSpPr>
      <dsp:spPr>
        <a:xfrm>
          <a:off x="2839641" y="2478316"/>
          <a:ext cx="2413125" cy="1053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This is nothing more than local storage, possibly supplemented with backup or replication</a:t>
          </a:r>
        </a:p>
        <a:p>
          <a:pPr marL="0" lvl="0" indent="0" algn="ctr" defTabSz="488950">
            <a:lnSpc>
              <a:spcPct val="90000"/>
            </a:lnSpc>
            <a:spcBef>
              <a:spcPct val="0"/>
            </a:spcBef>
            <a:spcAft>
              <a:spcPct val="35000"/>
            </a:spcAft>
            <a:buNone/>
          </a:pPr>
          <a:r>
            <a:rPr lang="en-US" sz="1100" kern="1200"/>
            <a:t>Two-node HCI clusters with a “witness” node are feasible but risky</a:t>
          </a:r>
        </a:p>
      </dsp:txBody>
      <dsp:txXfrm>
        <a:off x="2839641" y="2478316"/>
        <a:ext cx="2413125" cy="1053426"/>
      </dsp:txXfrm>
    </dsp:sp>
    <dsp:sp modelId="{9A1F2361-6653-4E06-BDD3-40946E5A2812}">
      <dsp:nvSpPr>
        <dsp:cNvPr id="0" name=""/>
        <dsp:cNvSpPr/>
      </dsp:nvSpPr>
      <dsp:spPr>
        <a:xfrm>
          <a:off x="6459328" y="661062"/>
          <a:ext cx="844593" cy="84459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F580134-C1EC-4E7D-A9C6-5C80507D6981}">
      <dsp:nvSpPr>
        <dsp:cNvPr id="0" name=""/>
        <dsp:cNvSpPr/>
      </dsp:nvSpPr>
      <dsp:spPr>
        <a:xfrm>
          <a:off x="5675062" y="1629095"/>
          <a:ext cx="2413125" cy="7918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en-US" sz="1400" kern="1200"/>
            <a:t>Deduplication / Compression can work well</a:t>
          </a:r>
        </a:p>
      </dsp:txBody>
      <dsp:txXfrm>
        <a:off x="5675062" y="1629095"/>
        <a:ext cx="2413125" cy="791806"/>
      </dsp:txXfrm>
    </dsp:sp>
    <dsp:sp modelId="{49FA62A3-4DB1-48FF-9927-EF8127A3C79B}">
      <dsp:nvSpPr>
        <dsp:cNvPr id="0" name=""/>
        <dsp:cNvSpPr/>
      </dsp:nvSpPr>
      <dsp:spPr>
        <a:xfrm>
          <a:off x="5675062" y="2478316"/>
          <a:ext cx="2413125" cy="1053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Deduplication and compression requires considerable Compute resources from the cluster where applied, be sure to account for that in cluster sizing</a:t>
          </a:r>
        </a:p>
      </dsp:txBody>
      <dsp:txXfrm>
        <a:off x="5675062" y="2478316"/>
        <a:ext cx="2413125" cy="1053426"/>
      </dsp:txXfrm>
    </dsp:sp>
    <dsp:sp modelId="{97D53185-1EB6-41BC-BC63-510EA81DDA81}">
      <dsp:nvSpPr>
        <dsp:cNvPr id="0" name=""/>
        <dsp:cNvSpPr/>
      </dsp:nvSpPr>
      <dsp:spPr>
        <a:xfrm>
          <a:off x="9294750" y="661062"/>
          <a:ext cx="844593" cy="84459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84419DC-0F7D-4A74-8035-A2ECF1CC05C6}">
      <dsp:nvSpPr>
        <dsp:cNvPr id="0" name=""/>
        <dsp:cNvSpPr/>
      </dsp:nvSpPr>
      <dsp:spPr>
        <a:xfrm>
          <a:off x="8510484" y="1629095"/>
          <a:ext cx="2413125" cy="7918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en-US" sz="1400" kern="1200"/>
            <a:t>Vendor “Appliances”</a:t>
          </a:r>
        </a:p>
      </dsp:txBody>
      <dsp:txXfrm>
        <a:off x="8510484" y="1629095"/>
        <a:ext cx="2413125" cy="791806"/>
      </dsp:txXfrm>
    </dsp:sp>
    <dsp:sp modelId="{71AA9BBC-A512-4F38-B36A-7C7CD3B870DE}">
      <dsp:nvSpPr>
        <dsp:cNvPr id="0" name=""/>
        <dsp:cNvSpPr/>
      </dsp:nvSpPr>
      <dsp:spPr>
        <a:xfrm>
          <a:off x="8510484" y="2478316"/>
          <a:ext cx="2413125" cy="1053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Vendor “appliances” can range the gamut, but you need to check the spec’s and make sure that latest-gen CPUs and sufficient RAM are provided.</a:t>
          </a:r>
        </a:p>
      </dsp:txBody>
      <dsp:txXfrm>
        <a:off x="8510484" y="2478316"/>
        <a:ext cx="2413125" cy="10534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B55504-8C9A-4E95-A611-5774E03D78D3}">
      <dsp:nvSpPr>
        <dsp:cNvPr id="0" name=""/>
        <dsp:cNvSpPr/>
      </dsp:nvSpPr>
      <dsp:spPr>
        <a:xfrm>
          <a:off x="0" y="531"/>
          <a:ext cx="4893762"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EA3B14-6F8E-420F-AAB1-45C327699301}">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E95102-B64C-424F-88FE-D5D26DAAD53A}">
      <dsp:nvSpPr>
        <dsp:cNvPr id="0" name=""/>
        <dsp:cNvSpPr/>
      </dsp:nvSpPr>
      <dsp:spPr>
        <a:xfrm>
          <a:off x="1435590" y="531"/>
          <a:ext cx="3458171"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711200">
            <a:lnSpc>
              <a:spcPct val="100000"/>
            </a:lnSpc>
            <a:spcBef>
              <a:spcPct val="0"/>
            </a:spcBef>
            <a:spcAft>
              <a:spcPct val="35000"/>
            </a:spcAft>
            <a:buNone/>
          </a:pPr>
          <a:r>
            <a:rPr lang="en-US" sz="1600" kern="1200"/>
            <a:t>Simplicity is elegance</a:t>
          </a:r>
        </a:p>
      </dsp:txBody>
      <dsp:txXfrm>
        <a:off x="1435590" y="531"/>
        <a:ext cx="3458171" cy="1242935"/>
      </dsp:txXfrm>
    </dsp:sp>
    <dsp:sp modelId="{2364842A-1E54-425F-B13C-148470C31435}">
      <dsp:nvSpPr>
        <dsp:cNvPr id="0" name=""/>
        <dsp:cNvSpPr/>
      </dsp:nvSpPr>
      <dsp:spPr>
        <a:xfrm>
          <a:off x="0" y="1554201"/>
          <a:ext cx="4893762"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B6EA700-1BD2-4FBE-A620-8D8DC06EC364}">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F6F3F5-7A90-4318-9DA0-8B3D0135C5CF}">
      <dsp:nvSpPr>
        <dsp:cNvPr id="0" name=""/>
        <dsp:cNvSpPr/>
      </dsp:nvSpPr>
      <dsp:spPr>
        <a:xfrm>
          <a:off x="1435590" y="1554201"/>
          <a:ext cx="3458171"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711200">
            <a:lnSpc>
              <a:spcPct val="100000"/>
            </a:lnSpc>
            <a:spcBef>
              <a:spcPct val="0"/>
            </a:spcBef>
            <a:spcAft>
              <a:spcPct val="35000"/>
            </a:spcAft>
            <a:buNone/>
          </a:pPr>
          <a:r>
            <a:rPr lang="en-US" sz="1600" kern="1200"/>
            <a:t>VMsources is a customer-facing MSP specializing in Private Cloud, Infrastructure, and Network.</a:t>
          </a:r>
        </a:p>
      </dsp:txBody>
      <dsp:txXfrm>
        <a:off x="1435590" y="1554201"/>
        <a:ext cx="3458171" cy="1242935"/>
      </dsp:txXfrm>
    </dsp:sp>
    <dsp:sp modelId="{F568C432-8D47-4D4C-8F24-FB7D6F38CAF3}">
      <dsp:nvSpPr>
        <dsp:cNvPr id="0" name=""/>
        <dsp:cNvSpPr/>
      </dsp:nvSpPr>
      <dsp:spPr>
        <a:xfrm>
          <a:off x="0" y="3107870"/>
          <a:ext cx="4893762"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E97C69-101B-4966-B726-A4CF381630B5}">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B924F8-A156-4B23-9629-497464C0F303}">
      <dsp:nvSpPr>
        <dsp:cNvPr id="0" name=""/>
        <dsp:cNvSpPr/>
      </dsp:nvSpPr>
      <dsp:spPr>
        <a:xfrm>
          <a:off x="1435590" y="3107870"/>
          <a:ext cx="3458171"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711200">
            <a:lnSpc>
              <a:spcPct val="100000"/>
            </a:lnSpc>
            <a:spcBef>
              <a:spcPct val="0"/>
            </a:spcBef>
            <a:spcAft>
              <a:spcPct val="35000"/>
            </a:spcAft>
            <a:buNone/>
          </a:pPr>
          <a:r>
            <a:rPr lang="en-US" sz="1600" kern="1200"/>
            <a:t>It is VMsources mission to act as the client's advocate at every stage of the project, from concept to completion.</a:t>
          </a:r>
        </a:p>
      </dsp:txBody>
      <dsp:txXfrm>
        <a:off x="1435590" y="3107870"/>
        <a:ext cx="3458171" cy="124293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045863-4EF2-4E5A-BD57-BF6F983542C5}" type="datetimeFigureOut">
              <a:rPr lang="en-US" smtClean="0"/>
              <a:t>4/7/2025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B6BA9D-E330-4160-A3BD-A8ECADA79ACF}" type="slidenum">
              <a:rPr lang="en-US" smtClean="0"/>
              <a:t>‹#›</a:t>
            </a:fld>
            <a:endParaRPr lang="en-US"/>
          </a:p>
        </p:txBody>
      </p:sp>
    </p:spTree>
    <p:extLst>
      <p:ext uri="{BB962C8B-B14F-4D97-AF65-F5344CB8AC3E}">
        <p14:creationId xmlns:p14="http://schemas.microsoft.com/office/powerpoint/2010/main" val="2241944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vmware.com/docs/vmw-datasheet-vsphere-product-line-comparison"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VMware vSphere is the undisputed market leader, and we still consider it to be the best overall platform available.</a:t>
            </a:r>
          </a:p>
          <a:p>
            <a:endParaRPr lang="en-US" dirty="0"/>
          </a:p>
          <a:p>
            <a:r>
              <a:rPr lang="en-US" dirty="0"/>
              <a:t>Unfortunately, through the Broadcom acquisition, many vSphere users have become dissatisfied.</a:t>
            </a:r>
          </a:p>
          <a:p>
            <a:endParaRPr lang="en-US" dirty="0"/>
          </a:p>
          <a:p>
            <a:r>
              <a:rPr lang="en-US" dirty="0"/>
              <a:t>Either they perceive the cost of vSphere under Broadcom to be too high or they don’t like the way Broadcom has handled the transition.</a:t>
            </a:r>
          </a:p>
          <a:p>
            <a:endParaRPr lang="en-US" dirty="0"/>
          </a:p>
        </p:txBody>
      </p:sp>
      <p:sp>
        <p:nvSpPr>
          <p:cNvPr id="4" name="Slide Number Placeholder 3"/>
          <p:cNvSpPr>
            <a:spLocks noGrp="1"/>
          </p:cNvSpPr>
          <p:nvPr>
            <p:ph type="sldNum" sz="quarter" idx="5"/>
          </p:nvPr>
        </p:nvSpPr>
        <p:spPr/>
        <p:txBody>
          <a:bodyPr/>
          <a:lstStyle/>
          <a:p>
            <a:fld id="{C8B6BA9D-E330-4160-A3BD-A8ECADA79ACF}" type="slidenum">
              <a:rPr lang="en-US" smtClean="0"/>
              <a:t>3</a:t>
            </a:fld>
            <a:endParaRPr lang="en-US"/>
          </a:p>
        </p:txBody>
      </p:sp>
    </p:spTree>
    <p:extLst>
      <p:ext uri="{BB962C8B-B14F-4D97-AF65-F5344CB8AC3E}">
        <p14:creationId xmlns:p14="http://schemas.microsoft.com/office/powerpoint/2010/main" val="3526205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60 months, the TCO for your vSphere cluster will range from about $173,000 to about $340,000.</a:t>
            </a:r>
          </a:p>
          <a:p>
            <a:endParaRPr lang="en-US" dirty="0"/>
          </a:p>
          <a:p>
            <a:r>
              <a:rPr lang="en-US" dirty="0"/>
              <a:t> Judge for yourself The TCO of the proposed VMware deployments over 60 months.</a:t>
            </a:r>
          </a:p>
        </p:txBody>
      </p:sp>
      <p:sp>
        <p:nvSpPr>
          <p:cNvPr id="4" name="Slide Number Placeholder 3"/>
          <p:cNvSpPr>
            <a:spLocks noGrp="1"/>
          </p:cNvSpPr>
          <p:nvPr>
            <p:ph type="sldNum" sz="quarter" idx="5"/>
          </p:nvPr>
        </p:nvSpPr>
        <p:spPr/>
        <p:txBody>
          <a:bodyPr/>
          <a:lstStyle/>
          <a:p>
            <a:fld id="{C8B6BA9D-E330-4160-A3BD-A8ECADA79ACF}" type="slidenum">
              <a:rPr lang="en-US" smtClean="0"/>
              <a:t>12</a:t>
            </a:fld>
            <a:endParaRPr lang="en-US"/>
          </a:p>
        </p:txBody>
      </p:sp>
    </p:spTree>
    <p:extLst>
      <p:ext uri="{BB962C8B-B14F-4D97-AF65-F5344CB8AC3E}">
        <p14:creationId xmlns:p14="http://schemas.microsoft.com/office/powerpoint/2010/main" val="25515722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Proxmox VE is one of the best alternatives to VMware. It’s one of the fastest growing hypervisors out there and it includes native tools to assist in migration from VMware.</a:t>
            </a:r>
          </a:p>
          <a:p>
            <a:endParaRPr lang="en-US" dirty="0"/>
          </a:p>
          <a:p>
            <a:r>
              <a:rPr lang="en-US" dirty="0"/>
              <a:t>Proxmox is also affordable, with all features available at every license level, including unlimited HCI storage with CEPH which is one of the most understood and reliable HCI architectures available.</a:t>
            </a:r>
          </a:p>
          <a:p>
            <a:endParaRPr lang="en-US" dirty="0"/>
          </a:p>
          <a:p>
            <a:r>
              <a:rPr lang="en-US" dirty="0"/>
              <a:t>Another great thing about Proxmox is that it has very wide hardware compatibility. While we recommend using new servers, Proxmox absolutely installs on server generations which are no longer supported by VMware.</a:t>
            </a:r>
          </a:p>
          <a:p>
            <a:endParaRPr lang="en-US" dirty="0"/>
          </a:p>
          <a:p>
            <a:r>
              <a:rPr lang="en-US" dirty="0"/>
              <a:t>On the downside, some advanced Linux and storage-management technical skills will be required to take full advantage of Proxmox, but that’s where VMsources can help.</a:t>
            </a:r>
          </a:p>
          <a:p>
            <a:endParaRPr lang="en-US" dirty="0"/>
          </a:p>
        </p:txBody>
      </p:sp>
      <p:sp>
        <p:nvSpPr>
          <p:cNvPr id="4" name="Slide Number Placeholder 3"/>
          <p:cNvSpPr>
            <a:spLocks noGrp="1"/>
          </p:cNvSpPr>
          <p:nvPr>
            <p:ph type="sldNum" sz="quarter" idx="5"/>
          </p:nvPr>
        </p:nvSpPr>
        <p:spPr/>
        <p:txBody>
          <a:bodyPr/>
          <a:lstStyle/>
          <a:p>
            <a:fld id="{C8B6BA9D-E330-4160-A3BD-A8ECADA79ACF}" type="slidenum">
              <a:rPr lang="en-US" smtClean="0"/>
              <a:t>13</a:t>
            </a:fld>
            <a:endParaRPr lang="en-US"/>
          </a:p>
        </p:txBody>
      </p:sp>
    </p:spTree>
    <p:extLst>
      <p:ext uri="{BB962C8B-B14F-4D97-AF65-F5344CB8AC3E}">
        <p14:creationId xmlns:p14="http://schemas.microsoft.com/office/powerpoint/2010/main" val="991839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A6ED6-2BF0-80AD-733C-2ABA0D8F0C1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51EFE0-6EC3-4001-79F2-B3396F40A2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6406BAA-A78D-2A96-AFBD-AADF2CFA4EED}"/>
              </a:ext>
            </a:extLst>
          </p:cNvPr>
          <p:cNvSpPr>
            <a:spLocks noGrp="1"/>
          </p:cNvSpPr>
          <p:nvPr>
            <p:ph type="body" idx="1"/>
          </p:nvPr>
        </p:nvSpPr>
        <p:spPr/>
        <p:txBody>
          <a:bodyPr/>
          <a:lstStyle/>
          <a:p>
            <a:r>
              <a:rPr lang="en-US" dirty="0"/>
              <a:t>Like VMware, Proxmox publishes clear and easy-to-understand pricing, and everyone pays the same thing.</a:t>
            </a:r>
          </a:p>
          <a:p>
            <a:endParaRPr lang="en-US" dirty="0"/>
          </a:p>
          <a:p>
            <a:r>
              <a:rPr lang="en-US" dirty="0"/>
              <a:t>Proxmox is licensed by CPU and not by core, so the highest core count or the fastest CPU speed will not affect your cost.</a:t>
            </a:r>
          </a:p>
          <a:p>
            <a:endParaRPr lang="en-US" dirty="0"/>
          </a:p>
          <a:p>
            <a:r>
              <a:rPr lang="en-US" dirty="0"/>
              <a:t>Even the Community edition of Proxmox includes every feature and unlimited storage options, only support differentiates the versions.</a:t>
            </a:r>
          </a:p>
          <a:p>
            <a:endParaRPr lang="en-US" dirty="0"/>
          </a:p>
          <a:p>
            <a:r>
              <a:rPr lang="en-US" dirty="0"/>
              <a:t>Furthermore, the Open Source version of Proxmox (which is free) supports all features, but not all repositories. </a:t>
            </a:r>
          </a:p>
          <a:p>
            <a:endParaRPr lang="en-US" dirty="0"/>
          </a:p>
          <a:p>
            <a:r>
              <a:rPr lang="en-US" dirty="0"/>
              <a:t>With the Open Source version of Proxmox, you may get packages and updates with differ from the licensed versions and stability of the platform may be affected.</a:t>
            </a:r>
          </a:p>
        </p:txBody>
      </p:sp>
      <p:sp>
        <p:nvSpPr>
          <p:cNvPr id="4" name="Slide Number Placeholder 3">
            <a:extLst>
              <a:ext uri="{FF2B5EF4-FFF2-40B4-BE49-F238E27FC236}">
                <a16:creationId xmlns:a16="http://schemas.microsoft.com/office/drawing/2014/main" id="{925B4FC5-729F-F137-7103-9E4D793A8552}"/>
              </a:ext>
            </a:extLst>
          </p:cNvPr>
          <p:cNvSpPr>
            <a:spLocks noGrp="1"/>
          </p:cNvSpPr>
          <p:nvPr>
            <p:ph type="sldNum" sz="quarter" idx="5"/>
          </p:nvPr>
        </p:nvSpPr>
        <p:spPr/>
        <p:txBody>
          <a:bodyPr/>
          <a:lstStyle/>
          <a:p>
            <a:fld id="{C8B6BA9D-E330-4160-A3BD-A8ECADA79ACF}" type="slidenum">
              <a:rPr lang="en-US" smtClean="0"/>
              <a:t>14</a:t>
            </a:fld>
            <a:endParaRPr lang="en-US"/>
          </a:p>
        </p:txBody>
      </p:sp>
    </p:spTree>
    <p:extLst>
      <p:ext uri="{BB962C8B-B14F-4D97-AF65-F5344CB8AC3E}">
        <p14:creationId xmlns:p14="http://schemas.microsoft.com/office/powerpoint/2010/main" val="25815273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A7978306-69FB-5ED3-EBC8-0942E933B187}"/>
              </a:ext>
            </a:extLst>
          </p:cNvPr>
          <p:cNvSpPr>
            <a:spLocks noGrp="1"/>
          </p:cNvSpPr>
          <p:nvPr>
            <p:ph type="body" idx="1"/>
          </p:nvPr>
        </p:nvSpPr>
        <p:spPr/>
        <p:txBody>
          <a:bodyPr/>
          <a:lstStyle/>
          <a:p>
            <a:r>
              <a:rPr lang="en-US" dirty="0"/>
              <a:t>Here is a comparison of real-world licensing costs for Proxmox VE.</a:t>
            </a:r>
          </a:p>
          <a:p>
            <a:endParaRPr lang="en-US" dirty="0"/>
          </a:p>
          <a:p>
            <a:r>
              <a:rPr lang="en-US" dirty="0"/>
              <a:t>Proxmox VE licenses per CPU, irrespective of cores/CPU. That means you may be able to take advantage of lower cost / higher core CPUs in you r cluster without penalty.</a:t>
            </a:r>
          </a:p>
          <a:p>
            <a:endParaRPr lang="en-US" dirty="0"/>
          </a:p>
          <a:p>
            <a:r>
              <a:rPr lang="en-US" dirty="0"/>
              <a:t>Also, there is no penalty for licensing single host or clusters smaller than 72 cores.</a:t>
            </a:r>
          </a:p>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47140B-66C4-F48F-D65E-D58CEFEF6B8E}"/>
            </a:ext>
          </a:extLst>
        </p:cNvPr>
        <p:cNvGrpSpPr/>
        <p:nvPr/>
      </p:nvGrpSpPr>
      <p:grpSpPr>
        <a:xfrm>
          <a:off x="0" y="0"/>
          <a:ext cx="0" cy="0"/>
          <a:chOff x="0" y="0"/>
          <a:chExt cx="0" cy="0"/>
        </a:xfrm>
      </p:grpSpPr>
      <p:sp>
        <p:nvSpPr>
          <p:cNvPr id="2" name="Notes Placeholder 1">
            <a:extLst>
              <a:ext uri="{FF2B5EF4-FFF2-40B4-BE49-F238E27FC236}">
                <a16:creationId xmlns:a16="http://schemas.microsoft.com/office/drawing/2014/main" id="{BCF16064-1B6B-F26F-6F8F-D1CEA507762B}"/>
              </a:ext>
            </a:extLst>
          </p:cNvPr>
          <p:cNvSpPr>
            <a:spLocks noGrp="1"/>
          </p:cNvSpPr>
          <p:nvPr>
            <p:ph type="body" idx="1"/>
          </p:nvPr>
        </p:nvSpPr>
        <p:spPr/>
        <p:txBody>
          <a:bodyPr/>
          <a:lstStyle/>
          <a:p>
            <a:r>
              <a:rPr lang="en-US" dirty="0"/>
              <a:t>These prices are based on recent quotes to our customers, we’re confident we can offer you the best price possible. Be advised, however, prices are now affected by tariffs and will increase by 20% or more in the very near future!</a:t>
            </a:r>
          </a:p>
          <a:p>
            <a:endParaRPr lang="en-US" dirty="0"/>
          </a:p>
          <a:p>
            <a:r>
              <a:rPr lang="en-US" dirty="0"/>
              <a:t>What we’ve done is create a solid cluster with middle-of-the-road capacity suitable for many of our clients across industry silos.</a:t>
            </a:r>
          </a:p>
          <a:p>
            <a:endParaRPr lang="en-US" dirty="0"/>
          </a:p>
          <a:p>
            <a:r>
              <a:rPr lang="en-US" dirty="0"/>
              <a:t>All the hardware is the latest HPE G11 nodes with 100% HPE OEM inclusions. In other words, we didn’t cheap-out on the disks!</a:t>
            </a:r>
          </a:p>
          <a:p>
            <a:endParaRPr lang="en-US" dirty="0"/>
          </a:p>
          <a:p>
            <a:r>
              <a:rPr lang="en-US" dirty="0"/>
              <a:t>In the case of the iSCSI SAN, it’s a HPE MSA 2060 with dual 10 GbE controllers which are down-ratable to 1GbE for environments which don’t have 10 GbE network available.</a:t>
            </a:r>
          </a:p>
          <a:p>
            <a:endParaRPr lang="en-US" dirty="0"/>
          </a:p>
          <a:p>
            <a:r>
              <a:rPr lang="en-US" dirty="0"/>
              <a:t>The prices include VMsources coming to your location anywhere in CONUS to perform installation (and migration if required) as well as knowledge-transfer with your team over a 4-day period </a:t>
            </a:r>
          </a:p>
          <a:p>
            <a:endParaRPr lang="en-US" dirty="0"/>
          </a:p>
        </p:txBody>
      </p:sp>
    </p:spTree>
    <p:extLst>
      <p:ext uri="{BB962C8B-B14F-4D97-AF65-F5344CB8AC3E}">
        <p14:creationId xmlns:p14="http://schemas.microsoft.com/office/powerpoint/2010/main" val="36046787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F10B1AFF-4E88-BAA2-29DD-1C1FC47A5D94}"/>
              </a:ext>
            </a:extLst>
          </p:cNvPr>
          <p:cNvSpPr>
            <a:spLocks noGrp="1"/>
          </p:cNvSpPr>
          <p:nvPr>
            <p:ph type="body" idx="1"/>
          </p:nvPr>
        </p:nvSpPr>
        <p:spPr/>
        <p:txBody>
          <a:bodyPr/>
          <a:lstStyle/>
          <a:p>
            <a:r>
              <a:rPr lang="en-US" dirty="0"/>
              <a:t>With Proxmox VE, the only difference between traditional iSCSI SAN and Hyperconverged (CEPH) storage is in the cost of the disks. </a:t>
            </a:r>
          </a:p>
          <a:p>
            <a:endParaRPr lang="en-US" dirty="0"/>
          </a:p>
          <a:p>
            <a:r>
              <a:rPr lang="en-US" dirty="0"/>
              <a:t>With larger Proxmox VE clusters (6+ hosts/cluster), CEPH really pays off in cost and performance, however with smaller clusters a traditional iSCSI SAN is still the price/performance winner.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looking at the TCO for Proxmox VE over 60-months, costs are even closer with only the CAPEX representing any difference.</a:t>
            </a:r>
          </a:p>
          <a:p>
            <a:endParaRPr lang="en-US" dirty="0"/>
          </a:p>
        </p:txBody>
      </p:sp>
      <p:sp>
        <p:nvSpPr>
          <p:cNvPr id="4" name="Slide Number Placeholder 3"/>
          <p:cNvSpPr>
            <a:spLocks noGrp="1"/>
          </p:cNvSpPr>
          <p:nvPr>
            <p:ph type="sldNum" sz="quarter" idx="5"/>
          </p:nvPr>
        </p:nvSpPr>
        <p:spPr/>
        <p:txBody>
          <a:bodyPr/>
          <a:lstStyle/>
          <a:p>
            <a:fld id="{C8B6BA9D-E330-4160-A3BD-A8ECADA79ACF}" type="slidenum">
              <a:rPr lang="en-US" smtClean="0"/>
              <a:t>18</a:t>
            </a:fld>
            <a:endParaRPr lang="en-US"/>
          </a:p>
        </p:txBody>
      </p:sp>
    </p:spTree>
    <p:extLst>
      <p:ext uri="{BB962C8B-B14F-4D97-AF65-F5344CB8AC3E}">
        <p14:creationId xmlns:p14="http://schemas.microsoft.com/office/powerpoint/2010/main" val="2793991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9FD28B-AEA4-6898-EC09-0E2B636583D4}"/>
            </a:ext>
          </a:extLst>
        </p:cNvPr>
        <p:cNvGrpSpPr/>
        <p:nvPr/>
      </p:nvGrpSpPr>
      <p:grpSpPr>
        <a:xfrm>
          <a:off x="0" y="0"/>
          <a:ext cx="0" cy="0"/>
          <a:chOff x="0" y="0"/>
          <a:chExt cx="0" cy="0"/>
        </a:xfrm>
      </p:grpSpPr>
      <p:sp>
        <p:nvSpPr>
          <p:cNvPr id="2" name="Notes Placeholder 1">
            <a:extLst>
              <a:ext uri="{FF2B5EF4-FFF2-40B4-BE49-F238E27FC236}">
                <a16:creationId xmlns:a16="http://schemas.microsoft.com/office/drawing/2014/main" id="{D3BD8380-68DA-E799-C008-2B851B698CE5}"/>
              </a:ext>
            </a:extLst>
          </p:cNvPr>
          <p:cNvSpPr>
            <a:spLocks noGrp="1"/>
          </p:cNvSpPr>
          <p:nvPr>
            <p:ph type="body" idx="1"/>
          </p:nvPr>
        </p:nvSpPr>
        <p:spPr/>
        <p:txBody>
          <a:bodyPr/>
          <a:lstStyle/>
          <a:p>
            <a:r>
              <a:rPr lang="en-US" dirty="0"/>
              <a:t>Hyper-V is widely available and supported. It does MOST of the same things as the other platforms, excepting for native HCI.</a:t>
            </a:r>
          </a:p>
          <a:p>
            <a:endParaRPr lang="en-US" dirty="0"/>
          </a:p>
          <a:p>
            <a:r>
              <a:rPr lang="en-US" dirty="0"/>
              <a:t>To attain HCI with Hyper-V, you will need to deploy additional software which can convert the local storage on each Hyper-V Host to clustered, highly-available storage.</a:t>
            </a:r>
          </a:p>
          <a:p>
            <a:endParaRPr lang="en-US" dirty="0"/>
          </a:p>
          <a:p>
            <a:r>
              <a:rPr lang="en-US" dirty="0"/>
              <a:t>There are open source HCI platforms available which will run on Hyper-V at no additional cost such as </a:t>
            </a:r>
            <a:r>
              <a:rPr lang="en-US" dirty="0" err="1"/>
              <a:t>PetaSAN</a:t>
            </a:r>
            <a:r>
              <a:rPr lang="en-US" dirty="0"/>
              <a:t>, but most HCI users will want to opt for a supportable solution like StarWind</a:t>
            </a:r>
          </a:p>
          <a:p>
            <a:endParaRPr lang="en-US" dirty="0"/>
          </a:p>
          <a:p>
            <a:r>
              <a:rPr lang="en-US" dirty="0"/>
              <a:t>Or you could simply choose a traditional SAN deployment for your Hyper-V environment.</a:t>
            </a:r>
          </a:p>
          <a:p>
            <a:endParaRPr lang="en-US" dirty="0"/>
          </a:p>
        </p:txBody>
      </p:sp>
    </p:spTree>
    <p:extLst>
      <p:ext uri="{BB962C8B-B14F-4D97-AF65-F5344CB8AC3E}">
        <p14:creationId xmlns:p14="http://schemas.microsoft.com/office/powerpoint/2010/main" val="36297834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47870E-79E9-B81D-BE34-F525D16E40E1}"/>
            </a:ext>
          </a:extLst>
        </p:cNvPr>
        <p:cNvGrpSpPr/>
        <p:nvPr/>
      </p:nvGrpSpPr>
      <p:grpSpPr>
        <a:xfrm>
          <a:off x="0" y="0"/>
          <a:ext cx="0" cy="0"/>
          <a:chOff x="0" y="0"/>
          <a:chExt cx="0" cy="0"/>
        </a:xfrm>
      </p:grpSpPr>
      <p:sp>
        <p:nvSpPr>
          <p:cNvPr id="2" name="Notes Placeholder 1">
            <a:extLst>
              <a:ext uri="{FF2B5EF4-FFF2-40B4-BE49-F238E27FC236}">
                <a16:creationId xmlns:a16="http://schemas.microsoft.com/office/drawing/2014/main" id="{2382CF9C-F019-7313-8B68-5A537EC6A07B}"/>
              </a:ext>
            </a:extLst>
          </p:cNvPr>
          <p:cNvSpPr>
            <a:spLocks noGrp="1"/>
          </p:cNvSpPr>
          <p:nvPr>
            <p:ph type="body" idx="1"/>
          </p:nvPr>
        </p:nvSpPr>
        <p:spPr/>
        <p:txBody>
          <a:bodyPr/>
          <a:lstStyle/>
          <a:p>
            <a:r>
              <a:rPr lang="en-US" dirty="0"/>
              <a:t>These prices are based on recent quotes to our customers, we’re confident we can offer you the best price possible. Be advised, however, prices are now affected by tariffs and will increase by 20% or more in the very near future!</a:t>
            </a:r>
          </a:p>
          <a:p>
            <a:endParaRPr lang="en-US" dirty="0"/>
          </a:p>
          <a:p>
            <a:r>
              <a:rPr lang="en-US" dirty="0"/>
              <a:t>What we’ve done is create a solid cluster with middle-of-the-road capacity suitable for many of our clients across industry silos.</a:t>
            </a:r>
          </a:p>
          <a:p>
            <a:endParaRPr lang="en-US" dirty="0"/>
          </a:p>
          <a:p>
            <a:r>
              <a:rPr lang="en-US" dirty="0"/>
              <a:t>All the hardware is the latest HPE G11 nodes with 100% HPE OEM inclusions. In other words, we didn’t cheap-out on the disks!</a:t>
            </a:r>
          </a:p>
          <a:p>
            <a:endParaRPr lang="en-US" dirty="0"/>
          </a:p>
          <a:p>
            <a:r>
              <a:rPr lang="en-US" dirty="0"/>
              <a:t>In the case of the iSCSI SAN, it’s a HPE MSA 2060 with dual 10 GbE controllers which are down-ratable to 1GbE for environments which don’t have 10 GbE network available.</a:t>
            </a:r>
          </a:p>
          <a:p>
            <a:endParaRPr lang="en-US" dirty="0"/>
          </a:p>
          <a:p>
            <a:r>
              <a:rPr lang="en-US" dirty="0"/>
              <a:t>The prices include VMsources coming to your location anywhere in CONUS to perform installation (and migration if required) as well as knowledge-transfer with your team over a 4-day period </a:t>
            </a:r>
          </a:p>
          <a:p>
            <a:endParaRPr lang="en-US" dirty="0"/>
          </a:p>
        </p:txBody>
      </p:sp>
    </p:spTree>
    <p:extLst>
      <p:ext uri="{BB962C8B-B14F-4D97-AF65-F5344CB8AC3E}">
        <p14:creationId xmlns:p14="http://schemas.microsoft.com/office/powerpoint/2010/main" val="36810132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62E55F-9182-6457-3D60-3A98EE8CC816}"/>
            </a:ext>
          </a:extLst>
        </p:cNvPr>
        <p:cNvGrpSpPr/>
        <p:nvPr/>
      </p:nvGrpSpPr>
      <p:grpSpPr>
        <a:xfrm>
          <a:off x="0" y="0"/>
          <a:ext cx="0" cy="0"/>
          <a:chOff x="0" y="0"/>
          <a:chExt cx="0" cy="0"/>
        </a:xfrm>
      </p:grpSpPr>
      <p:sp>
        <p:nvSpPr>
          <p:cNvPr id="2" name="Notes Placeholder 1">
            <a:extLst>
              <a:ext uri="{FF2B5EF4-FFF2-40B4-BE49-F238E27FC236}">
                <a16:creationId xmlns:a16="http://schemas.microsoft.com/office/drawing/2014/main" id="{8EE0CC22-9783-2B65-E607-4434C8A4E89D}"/>
              </a:ext>
            </a:extLst>
          </p:cNvPr>
          <p:cNvSpPr>
            <a:spLocks noGrp="1"/>
          </p:cNvSpPr>
          <p:nvPr>
            <p:ph type="body" idx="1"/>
          </p:nvPr>
        </p:nvSpPr>
        <p:spPr/>
        <p:txBody>
          <a:bodyPr/>
          <a:lstStyle/>
          <a:p>
            <a:r>
              <a:rPr lang="en-US" dirty="0"/>
              <a:t>Nutanix was one of the pioneers in HCI, originally offering their storage platform for use with other hypervisors like ESXi and Hyper-V</a:t>
            </a:r>
          </a:p>
          <a:p>
            <a:endParaRPr lang="en-US" dirty="0"/>
          </a:p>
          <a:p>
            <a:r>
              <a:rPr lang="en-US" dirty="0"/>
              <a:t>More recently, Nutanix has developed their own hypervisor called AHV, which is based on KVM</a:t>
            </a:r>
          </a:p>
          <a:p>
            <a:endParaRPr lang="en-US" dirty="0"/>
          </a:p>
          <a:p>
            <a:r>
              <a:rPr lang="en-US" dirty="0"/>
              <a:t>Nutanix offers a highly-integrated platform with built-in storage, network, backup and disaster recovery tools.</a:t>
            </a:r>
          </a:p>
          <a:p>
            <a:endParaRPr lang="en-US" dirty="0"/>
          </a:p>
          <a:p>
            <a:r>
              <a:rPr lang="en-US" dirty="0"/>
              <a:t>One distinct disadvantage of Nutanix is that they discourage or do not allow the use of traditional SAN systems.</a:t>
            </a:r>
          </a:p>
          <a:p>
            <a:endParaRPr lang="en-US" dirty="0"/>
          </a:p>
          <a:p>
            <a:r>
              <a:rPr lang="en-US" dirty="0"/>
              <a:t>That means that using existing supported SANs or economical bulk-storage SANs is not going to work directly and migrating to Nutanix will likely mean a complete </a:t>
            </a:r>
            <a:r>
              <a:rPr lang="en-US"/>
              <a:t>hardware refresh.</a:t>
            </a:r>
            <a:endParaRPr lang="en-US" dirty="0"/>
          </a:p>
          <a:p>
            <a:endParaRPr lang="en-US" dirty="0"/>
          </a:p>
        </p:txBody>
      </p:sp>
    </p:spTree>
    <p:extLst>
      <p:ext uri="{BB962C8B-B14F-4D97-AF65-F5344CB8AC3E}">
        <p14:creationId xmlns:p14="http://schemas.microsoft.com/office/powerpoint/2010/main" val="2914276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considering an alternative to VMware, there are several main elements to consider beyond simple cost:</a:t>
            </a:r>
          </a:p>
          <a:p>
            <a:endParaRPr lang="en-US" dirty="0"/>
          </a:p>
          <a:p>
            <a:pPr marL="171450" indent="-171450">
              <a:buFont typeface="Arial" panose="020B0604020202020204" pitchFamily="34" charset="0"/>
              <a:buChar char="•"/>
            </a:pPr>
            <a:r>
              <a:rPr lang="en-US" dirty="0"/>
              <a:t>Is it easy to use?</a:t>
            </a:r>
          </a:p>
          <a:p>
            <a:pPr marL="171450" indent="-171450">
              <a:buFont typeface="Arial" panose="020B0604020202020204" pitchFamily="34" charset="0"/>
              <a:buChar char="•"/>
            </a:pPr>
            <a:r>
              <a:rPr lang="en-US" dirty="0"/>
              <a:t>How is support?</a:t>
            </a:r>
          </a:p>
          <a:p>
            <a:pPr marL="171450" indent="-171450">
              <a:buFont typeface="Arial" panose="020B0604020202020204" pitchFamily="34" charset="0"/>
              <a:buChar char="•"/>
            </a:pPr>
            <a:r>
              <a:rPr lang="en-US" dirty="0"/>
              <a:t>Is it scalable, and how easily?</a:t>
            </a:r>
          </a:p>
          <a:p>
            <a:pPr marL="171450" indent="-171450">
              <a:buFont typeface="Arial" panose="020B0604020202020204" pitchFamily="34" charset="0"/>
              <a:buChar char="•"/>
            </a:pPr>
            <a:r>
              <a:rPr lang="en-US" dirty="0"/>
              <a:t>How will it integrate with my existing software and backup solution?</a:t>
            </a:r>
          </a:p>
          <a:p>
            <a:endParaRPr lang="en-US" dirty="0"/>
          </a:p>
          <a:p>
            <a:r>
              <a:rPr lang="en-US" dirty="0"/>
              <a:t>In this presentation, we will be covering: VMware vSphere, Proxmox VE, Microsoft Hyper-V and Nutanix</a:t>
            </a:r>
          </a:p>
          <a:p>
            <a:endParaRPr lang="en-US" dirty="0"/>
          </a:p>
          <a:p>
            <a:r>
              <a:rPr lang="en-US" dirty="0"/>
              <a:t>Bottom line is this: We might like to drive a Mercedes, but we all know that a Chevy or Honda will get us to our destination!</a:t>
            </a:r>
          </a:p>
        </p:txBody>
      </p:sp>
      <p:sp>
        <p:nvSpPr>
          <p:cNvPr id="4" name="Slide Number Placeholder 3"/>
          <p:cNvSpPr>
            <a:spLocks noGrp="1"/>
          </p:cNvSpPr>
          <p:nvPr>
            <p:ph type="sldNum" sz="quarter" idx="5"/>
          </p:nvPr>
        </p:nvSpPr>
        <p:spPr/>
        <p:txBody>
          <a:bodyPr/>
          <a:lstStyle/>
          <a:p>
            <a:fld id="{C8B6BA9D-E330-4160-A3BD-A8ECADA79ACF}" type="slidenum">
              <a:rPr lang="en-US" smtClean="0"/>
              <a:t>4</a:t>
            </a:fld>
            <a:endParaRPr lang="en-US"/>
          </a:p>
        </p:txBody>
      </p:sp>
    </p:spTree>
    <p:extLst>
      <p:ext uri="{BB962C8B-B14F-4D97-AF65-F5344CB8AC3E}">
        <p14:creationId xmlns:p14="http://schemas.microsoft.com/office/powerpoint/2010/main" val="29748337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B4053D-005F-C0D2-A4F3-60E2A8D30D7F}"/>
            </a:ext>
          </a:extLst>
        </p:cNvPr>
        <p:cNvGrpSpPr/>
        <p:nvPr/>
      </p:nvGrpSpPr>
      <p:grpSpPr>
        <a:xfrm>
          <a:off x="0" y="0"/>
          <a:ext cx="0" cy="0"/>
          <a:chOff x="0" y="0"/>
          <a:chExt cx="0" cy="0"/>
        </a:xfrm>
      </p:grpSpPr>
      <p:sp>
        <p:nvSpPr>
          <p:cNvPr id="2" name="Notes Placeholder 1">
            <a:extLst>
              <a:ext uri="{FF2B5EF4-FFF2-40B4-BE49-F238E27FC236}">
                <a16:creationId xmlns:a16="http://schemas.microsoft.com/office/drawing/2014/main" id="{4FCAF20A-78DB-FD32-4BD4-42BC3C8AB4CA}"/>
              </a:ext>
            </a:extLst>
          </p:cNvPr>
          <p:cNvSpPr>
            <a:spLocks noGrp="1"/>
          </p:cNvSpPr>
          <p:nvPr>
            <p:ph type="body" idx="1"/>
          </p:nvPr>
        </p:nvSpPr>
        <p:spPr/>
        <p:txBody>
          <a:bodyPr/>
          <a:lstStyle/>
          <a:p>
            <a:r>
              <a:rPr lang="en-US" dirty="0"/>
              <a:t>These prices are based on recent quotes to our customers, we’re confident we can offer you the best price possible. Be advised, however, prices are now affected by tariffs and will increase by 20% or more in the very near future!</a:t>
            </a:r>
          </a:p>
          <a:p>
            <a:endParaRPr lang="en-US" dirty="0"/>
          </a:p>
          <a:p>
            <a:r>
              <a:rPr lang="en-US" dirty="0"/>
              <a:t>What we’ve done is create a solid cluster with middle-of-the-road capacity suitable for many of our clients across industry silos.</a:t>
            </a:r>
          </a:p>
          <a:p>
            <a:endParaRPr lang="en-US" dirty="0"/>
          </a:p>
          <a:p>
            <a:r>
              <a:rPr lang="en-US" dirty="0"/>
              <a:t>All the hardware is the latest HPE G11 nodes with 100% HPE OEM inclusions. In other words, we didn’t cheap-out on the disks!</a:t>
            </a:r>
          </a:p>
          <a:p>
            <a:endParaRPr lang="en-US" dirty="0"/>
          </a:p>
          <a:p>
            <a:r>
              <a:rPr lang="en-US" dirty="0"/>
              <a:t>In the case of the iSCSI SAN, it’s a HPE MSA 2060 with dual 10 GbE controllers which are down-ratable to 1GbE for environments which don’t have 10 GbE network available.</a:t>
            </a:r>
          </a:p>
          <a:p>
            <a:endParaRPr lang="en-US" dirty="0"/>
          </a:p>
          <a:p>
            <a:r>
              <a:rPr lang="en-US" dirty="0"/>
              <a:t>The prices include VMsources coming to your location anywhere in CONUS to perform installation (and migration if required) as well as knowledge-transfer with your team over a 4-day period </a:t>
            </a:r>
          </a:p>
          <a:p>
            <a:endParaRPr lang="en-US" dirty="0"/>
          </a:p>
        </p:txBody>
      </p:sp>
    </p:spTree>
    <p:extLst>
      <p:ext uri="{BB962C8B-B14F-4D97-AF65-F5344CB8AC3E}">
        <p14:creationId xmlns:p14="http://schemas.microsoft.com/office/powerpoint/2010/main" val="41306375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creating a cluster reference architecture, it all comes down to workload requirements vs. budgetary considerations.</a:t>
            </a:r>
          </a:p>
          <a:p>
            <a:endParaRPr lang="en-US" dirty="0"/>
          </a:p>
          <a:p>
            <a:r>
              <a:rPr lang="en-US" dirty="0"/>
              <a:t>You may want a Mercedes, but you probably know that a Chevy or Honda will get the job done.</a:t>
            </a:r>
          </a:p>
          <a:p>
            <a:endParaRPr lang="en-US" dirty="0"/>
          </a:p>
          <a:p>
            <a:r>
              <a:rPr lang="en-US" dirty="0"/>
              <a:t>There are many factors which will guide your reference architecture, but one of the first you might want to consider is the available network speed that will interconnect the cluster nodes.</a:t>
            </a:r>
          </a:p>
          <a:p>
            <a:endParaRPr lang="en-US" dirty="0"/>
          </a:p>
          <a:p>
            <a:r>
              <a:rPr lang="en-US" dirty="0"/>
              <a:t>If you can invest in 100 GbE network for the cluster interconnection, all options are on the table.</a:t>
            </a:r>
          </a:p>
          <a:p>
            <a:endParaRPr lang="en-US" dirty="0"/>
          </a:p>
          <a:p>
            <a:r>
              <a:rPr lang="en-US" dirty="0"/>
              <a:t>If the network is to be 10 GbE or even just 1 GbE, HCI storage may not realize its full performance potential.</a:t>
            </a:r>
          </a:p>
          <a:p>
            <a:endParaRPr lang="en-US" dirty="0"/>
          </a:p>
          <a:p>
            <a:r>
              <a:rPr lang="en-US" dirty="0"/>
              <a:t>Thereafter, it’s a relatively simple matter of choosing a Private Cloud platform, storage type and server nodes to suit your requirement.</a:t>
            </a:r>
          </a:p>
        </p:txBody>
      </p:sp>
      <p:sp>
        <p:nvSpPr>
          <p:cNvPr id="4" name="Slide Number Placeholder 3"/>
          <p:cNvSpPr>
            <a:spLocks noGrp="1"/>
          </p:cNvSpPr>
          <p:nvPr>
            <p:ph type="sldNum" sz="quarter" idx="5"/>
          </p:nvPr>
        </p:nvSpPr>
        <p:spPr/>
        <p:txBody>
          <a:bodyPr/>
          <a:lstStyle/>
          <a:p>
            <a:fld id="{C8B6BA9D-E330-4160-A3BD-A8ECADA79ACF}" type="slidenum">
              <a:rPr lang="en-US" smtClean="0"/>
              <a:t>25</a:t>
            </a:fld>
            <a:endParaRPr lang="en-US"/>
          </a:p>
        </p:txBody>
      </p:sp>
    </p:spTree>
    <p:extLst>
      <p:ext uri="{BB962C8B-B14F-4D97-AF65-F5344CB8AC3E}">
        <p14:creationId xmlns:p14="http://schemas.microsoft.com/office/powerpoint/2010/main" val="21227751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887075-4D55-8742-687C-2E6F80D8EE4F}"/>
            </a:ext>
          </a:extLst>
        </p:cNvPr>
        <p:cNvGrpSpPr/>
        <p:nvPr/>
      </p:nvGrpSpPr>
      <p:grpSpPr>
        <a:xfrm>
          <a:off x="0" y="0"/>
          <a:ext cx="0" cy="0"/>
          <a:chOff x="0" y="0"/>
          <a:chExt cx="0" cy="0"/>
        </a:xfrm>
      </p:grpSpPr>
      <p:sp>
        <p:nvSpPr>
          <p:cNvPr id="2" name="Notes Placeholder 1">
            <a:extLst>
              <a:ext uri="{FF2B5EF4-FFF2-40B4-BE49-F238E27FC236}">
                <a16:creationId xmlns:a16="http://schemas.microsoft.com/office/drawing/2014/main" id="{36151328-F172-6FC7-BF6E-26B469BA4B1D}"/>
              </a:ext>
            </a:extLst>
          </p:cNvPr>
          <p:cNvSpPr>
            <a:spLocks noGrp="1"/>
          </p:cNvSpPr>
          <p:nvPr>
            <p:ph type="body" idx="1"/>
          </p:nvPr>
        </p:nvSpPr>
        <p:spPr/>
        <p:txBody>
          <a:bodyPr/>
          <a:lstStyle/>
          <a:p>
            <a:r>
              <a:rPr lang="en-US" dirty="0">
                <a:solidFill>
                  <a:schemeClr val="tx1"/>
                </a:solidFill>
              </a:rPr>
              <a:t>On paper </a:t>
            </a:r>
            <a:r>
              <a:rPr lang="en-US" sz="1200" dirty="0">
                <a:solidFill>
                  <a:schemeClr val="tx1"/>
                </a:solidFill>
              </a:rPr>
              <a:t>Hyperconverged Storage (HCI) can seem very desirable. </a:t>
            </a:r>
          </a:p>
          <a:p>
            <a:endParaRPr lang="en-US" sz="1200" dirty="0">
              <a:solidFill>
                <a:schemeClr val="tx1"/>
              </a:solidFill>
            </a:endParaRPr>
          </a:p>
          <a:p>
            <a:r>
              <a:rPr lang="en-US" sz="1200" dirty="0">
                <a:solidFill>
                  <a:schemeClr val="tx1"/>
                </a:solidFill>
              </a:rPr>
              <a:t>When presented by salespeople, it “eliminates extra hardware” and “provides a streamlined solution” with “unlimited scalability.”</a:t>
            </a:r>
          </a:p>
          <a:p>
            <a:endParaRPr lang="en-US" sz="1200" dirty="0">
              <a:solidFill>
                <a:schemeClr val="tx1"/>
              </a:solidFill>
            </a:endParaRPr>
          </a:p>
          <a:p>
            <a:r>
              <a:rPr lang="en-US" sz="1200" dirty="0">
                <a:solidFill>
                  <a:schemeClr val="tx1"/>
                </a:solidFill>
              </a:rPr>
              <a:t>It is important to understand HCI</a:t>
            </a:r>
            <a:r>
              <a:rPr lang="en-US" dirty="0">
                <a:solidFill>
                  <a:schemeClr val="tx1"/>
                </a:solidFill>
              </a:rPr>
              <a:t> a little bit before diving in.</a:t>
            </a:r>
          </a:p>
        </p:txBody>
      </p:sp>
    </p:spTree>
    <p:extLst>
      <p:ext uri="{BB962C8B-B14F-4D97-AF65-F5344CB8AC3E}">
        <p14:creationId xmlns:p14="http://schemas.microsoft.com/office/powerpoint/2010/main" val="65103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49306B-21FB-4489-7E13-CA5BD5E872D2}"/>
            </a:ext>
          </a:extLst>
        </p:cNvPr>
        <p:cNvGrpSpPr/>
        <p:nvPr/>
      </p:nvGrpSpPr>
      <p:grpSpPr>
        <a:xfrm>
          <a:off x="0" y="0"/>
          <a:ext cx="0" cy="0"/>
          <a:chOff x="0" y="0"/>
          <a:chExt cx="0" cy="0"/>
        </a:xfrm>
      </p:grpSpPr>
      <p:sp>
        <p:nvSpPr>
          <p:cNvPr id="2" name="Notes Placeholder 1">
            <a:extLst>
              <a:ext uri="{FF2B5EF4-FFF2-40B4-BE49-F238E27FC236}">
                <a16:creationId xmlns:a16="http://schemas.microsoft.com/office/drawing/2014/main" id="{B77D9387-60C6-A39F-B19A-DD479F3C77B0}"/>
              </a:ext>
            </a:extLst>
          </p:cNvPr>
          <p:cNvSpPr>
            <a:spLocks noGrp="1"/>
          </p:cNvSpPr>
          <p:nvPr>
            <p:ph type="body" idx="1"/>
          </p:nvPr>
        </p:nvSpPr>
        <p:spPr/>
        <p:txBody>
          <a:bodyPr/>
          <a:lstStyle/>
          <a:p>
            <a:r>
              <a:rPr lang="en-US" dirty="0"/>
              <a:t>First of all HCI generally requires a minimum of 3 nodes to meet a quorum. </a:t>
            </a:r>
          </a:p>
          <a:p>
            <a:endParaRPr lang="en-US" dirty="0"/>
          </a:p>
          <a:p>
            <a:r>
              <a:rPr lang="en-US" dirty="0"/>
              <a:t>While some vendors/platforms will tout two node or even one node “HCI,” the reality is that this is just local storage on the hosts, which you can do for free with almost every hypervisor platform.</a:t>
            </a:r>
          </a:p>
          <a:p>
            <a:endParaRPr lang="en-US" dirty="0"/>
          </a:p>
          <a:p>
            <a:r>
              <a:rPr lang="en-US" dirty="0"/>
              <a:t>Therefore, to achieve NET capacity requirements with HCI, you need to provision enough disks (SSD/NVMe) to meet availability requirements.</a:t>
            </a:r>
          </a:p>
          <a:p>
            <a:endParaRPr lang="en-US" dirty="0"/>
          </a:p>
          <a:p>
            <a:r>
              <a:rPr lang="en-US" dirty="0"/>
              <a:t>This means that in smaller clusters, you will provision many mode disks (more RAW TB of storage) that the realized NET capacity.</a:t>
            </a:r>
          </a:p>
          <a:p>
            <a:endParaRPr lang="en-US" dirty="0"/>
          </a:p>
          <a:p>
            <a:r>
              <a:rPr lang="en-US" dirty="0"/>
              <a:t>While deduplication and compression are a part of many HCI platforms, paying for the additional disks and licensing the HCI platform separately (vSAN / Nutanix / StarWind) may not make economic sense.</a:t>
            </a:r>
          </a:p>
          <a:p>
            <a:endParaRPr lang="en-US" dirty="0"/>
          </a:p>
          <a:p>
            <a:r>
              <a:rPr lang="en-US" dirty="0"/>
              <a:t>It should be noted that with larger clusters of 6 nodes or more, HCI can really pay-off in cost, scalability and performance. N-1 and/or N-2 is less costly with 6+ nodes. </a:t>
            </a:r>
          </a:p>
        </p:txBody>
      </p:sp>
    </p:spTree>
    <p:extLst>
      <p:ext uri="{BB962C8B-B14F-4D97-AF65-F5344CB8AC3E}">
        <p14:creationId xmlns:p14="http://schemas.microsoft.com/office/powerpoint/2010/main" val="22606868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A38BE-A887-EC1C-B45E-D638E08B26A1}"/>
            </a:ext>
          </a:extLst>
        </p:cNvPr>
        <p:cNvGrpSpPr/>
        <p:nvPr/>
      </p:nvGrpSpPr>
      <p:grpSpPr>
        <a:xfrm>
          <a:off x="0" y="0"/>
          <a:ext cx="0" cy="0"/>
          <a:chOff x="0" y="0"/>
          <a:chExt cx="0" cy="0"/>
        </a:xfrm>
      </p:grpSpPr>
      <p:sp>
        <p:nvSpPr>
          <p:cNvPr id="2" name="Notes Placeholder 1">
            <a:extLst>
              <a:ext uri="{FF2B5EF4-FFF2-40B4-BE49-F238E27FC236}">
                <a16:creationId xmlns:a16="http://schemas.microsoft.com/office/drawing/2014/main" id="{1C4C1CA9-E3A8-C179-952C-4A90228B4C5A}"/>
              </a:ext>
            </a:extLst>
          </p:cNvPr>
          <p:cNvSpPr>
            <a:spLocks noGrp="1"/>
          </p:cNvSpPr>
          <p:nvPr>
            <p:ph type="body" idx="1"/>
          </p:nvPr>
        </p:nvSpPr>
        <p:spPr/>
        <p:txBody>
          <a:bodyPr/>
          <a:lstStyle/>
          <a:p>
            <a:r>
              <a:rPr lang="en-US" dirty="0"/>
              <a:t>Traditional SANs achieve availability through RAID and cache through their controllers.</a:t>
            </a:r>
          </a:p>
          <a:p>
            <a:endParaRPr lang="en-US" dirty="0"/>
          </a:p>
          <a:p>
            <a:r>
              <a:rPr lang="en-US" dirty="0"/>
              <a:t>With a traditional SAN, you will need far fewer disks to achieve the same NET storage capacity as a HCI cluster.</a:t>
            </a:r>
          </a:p>
          <a:p>
            <a:endParaRPr lang="en-US" dirty="0"/>
          </a:p>
          <a:p>
            <a:r>
              <a:rPr lang="en-US" dirty="0"/>
              <a:t>Moreover, support costs for a traditional SAN will be far less than licensing cost for many vendor’s HCI solution.</a:t>
            </a:r>
          </a:p>
          <a:p>
            <a:endParaRPr lang="en-US" dirty="0"/>
          </a:p>
          <a:p>
            <a:r>
              <a:rPr lang="en-US" dirty="0"/>
              <a:t>A traditional SAN with SSD or NVMe disks and 10GbE or better network will also provide blazing fast storage for your environment, while potentially supporting deduplication and/or encryption-at-rest.</a:t>
            </a:r>
          </a:p>
          <a:p>
            <a:endParaRPr lang="en-US" dirty="0"/>
          </a:p>
        </p:txBody>
      </p:sp>
    </p:spTree>
    <p:extLst>
      <p:ext uri="{BB962C8B-B14F-4D97-AF65-F5344CB8AC3E}">
        <p14:creationId xmlns:p14="http://schemas.microsoft.com/office/powerpoint/2010/main" val="12131263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vendors make a big deal about cluster sizing. They’re gonna use various tools and “scanners” to produce a beautiful report that recommends the solution they wanted to sell you in the first place.</a:t>
            </a:r>
          </a:p>
          <a:p>
            <a:endParaRPr lang="en-US" dirty="0"/>
          </a:p>
          <a:p>
            <a:r>
              <a:rPr lang="en-US" dirty="0"/>
              <a:t>The thing is, it’s just not that complicated!</a:t>
            </a:r>
          </a:p>
          <a:p>
            <a:endParaRPr lang="en-US" dirty="0"/>
          </a:p>
          <a:p>
            <a:r>
              <a:rPr lang="en-US" dirty="0"/>
              <a:t>Sum the total CPU and RAM requirement, factoring in utilization for individual systems. Determine storage requirement regarding capacity, performance and encryption-at-rest.  Build-in expected growth and availability requirements.</a:t>
            </a:r>
          </a:p>
          <a:p>
            <a:endParaRPr lang="en-US" dirty="0"/>
          </a:p>
          <a:p>
            <a:r>
              <a:rPr lang="en-US" dirty="0"/>
              <a:t>Then you will have determined your cluster size requirement in terms of:</a:t>
            </a:r>
          </a:p>
          <a:p>
            <a:pPr marL="171450" indent="-171450">
              <a:buFont typeface="Arial" panose="020B0604020202020204" pitchFamily="34" charset="0"/>
              <a:buChar char="•"/>
            </a:pPr>
            <a:r>
              <a:rPr lang="en-US" dirty="0"/>
              <a:t>Total Ghz. of CPU</a:t>
            </a:r>
          </a:p>
          <a:p>
            <a:pPr marL="171450" indent="-171450">
              <a:buFont typeface="Arial" panose="020B0604020202020204" pitchFamily="34" charset="0"/>
              <a:buChar char="•"/>
            </a:pPr>
            <a:r>
              <a:rPr lang="en-US" dirty="0"/>
              <a:t>Total GB of RAM</a:t>
            </a:r>
          </a:p>
          <a:p>
            <a:pPr marL="171450" indent="-171450">
              <a:buFont typeface="Arial" panose="020B0604020202020204" pitchFamily="34" charset="0"/>
              <a:buChar char="•"/>
            </a:pPr>
            <a:r>
              <a:rPr lang="en-US" dirty="0"/>
              <a:t>Total TB of storage</a:t>
            </a:r>
          </a:p>
          <a:p>
            <a:endParaRPr lang="en-US" dirty="0"/>
          </a:p>
          <a:p>
            <a:r>
              <a:rPr lang="en-US" dirty="0"/>
              <a:t>At VMsources, it typically takes us one to two days to do a comprehensive sizing report with no BS</a:t>
            </a:r>
          </a:p>
          <a:p>
            <a:endParaRPr lang="en-US" dirty="0"/>
          </a:p>
          <a:p>
            <a:endParaRPr lang="en-US" dirty="0"/>
          </a:p>
        </p:txBody>
      </p:sp>
      <p:sp>
        <p:nvSpPr>
          <p:cNvPr id="4" name="Slide Number Placeholder 3"/>
          <p:cNvSpPr>
            <a:spLocks noGrp="1"/>
          </p:cNvSpPr>
          <p:nvPr>
            <p:ph type="sldNum" sz="quarter" idx="5"/>
          </p:nvPr>
        </p:nvSpPr>
        <p:spPr/>
        <p:txBody>
          <a:bodyPr/>
          <a:lstStyle/>
          <a:p>
            <a:fld id="{C8B6BA9D-E330-4160-A3BD-A8ECADA79ACF}" type="slidenum">
              <a:rPr lang="en-US" smtClean="0"/>
              <a:t>29</a:t>
            </a:fld>
            <a:endParaRPr lang="en-US"/>
          </a:p>
        </p:txBody>
      </p:sp>
    </p:spTree>
    <p:extLst>
      <p:ext uri="{BB962C8B-B14F-4D97-AF65-F5344CB8AC3E}">
        <p14:creationId xmlns:p14="http://schemas.microsoft.com/office/powerpoint/2010/main" val="993114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simple questions will guide reference architecture for your cluster regarding performance:</a:t>
            </a:r>
          </a:p>
          <a:p>
            <a:pPr marL="171450" lvl="0" indent="-171450">
              <a:buFont typeface="Arial" panose="020B0604020202020204" pitchFamily="34" charset="0"/>
              <a:buChar char="•"/>
            </a:pPr>
            <a:r>
              <a:rPr lang="en-US" dirty="0"/>
              <a:t>Are there applications which require a minimum CPU speed?</a:t>
            </a:r>
          </a:p>
          <a:p>
            <a:pPr marL="171450" lvl="0" indent="-171450">
              <a:buFont typeface="Arial" panose="020B0604020202020204" pitchFamily="34" charset="0"/>
              <a:buChar char="•"/>
            </a:pPr>
            <a:r>
              <a:rPr lang="en-US" dirty="0"/>
              <a:t>Are there databases or other storage-performance sensitive workloads?</a:t>
            </a:r>
          </a:p>
          <a:p>
            <a:pPr marL="171450" lvl="0" indent="-171450">
              <a:buFont typeface="Arial" panose="020B0604020202020204" pitchFamily="34" charset="0"/>
              <a:buChar char="•"/>
            </a:pPr>
            <a:endParaRPr lang="en-US" dirty="0"/>
          </a:p>
          <a:p>
            <a:pPr marL="0" lvl="0" indent="0">
              <a:buFont typeface="Arial" panose="020B0604020202020204" pitchFamily="34" charset="0"/>
              <a:buNone/>
            </a:pPr>
            <a:r>
              <a:rPr lang="en-US" dirty="0"/>
              <a:t>For the most part, choosing a CPU with a base speed of 3.0 Ghz. or higher will satisfy application requirements.</a:t>
            </a:r>
          </a:p>
          <a:p>
            <a:pPr marL="0" lvl="0" indent="0">
              <a:buFont typeface="Arial" panose="020B0604020202020204" pitchFamily="34" charset="0"/>
              <a:buNone/>
            </a:pPr>
            <a:endParaRPr lang="en-US" dirty="0"/>
          </a:p>
          <a:p>
            <a:pPr marL="0" lvl="0" indent="0">
              <a:buFont typeface="Arial" panose="020B0604020202020204" pitchFamily="34" charset="0"/>
              <a:buNone/>
            </a:pPr>
            <a:r>
              <a:rPr lang="en-US" dirty="0"/>
              <a:t>But for storage, it’s more complicated. Certain databases and other applications will dictate ultra-low-latency storage.</a:t>
            </a:r>
          </a:p>
          <a:p>
            <a:pPr marL="0" lvl="0" indent="0">
              <a:buFont typeface="Arial" panose="020B0604020202020204" pitchFamily="34" charset="0"/>
              <a:buNone/>
            </a:pPr>
            <a:endParaRPr lang="en-US" dirty="0"/>
          </a:p>
          <a:p>
            <a:pPr marL="0" lvl="0" indent="0">
              <a:buFont typeface="Arial" panose="020B0604020202020204" pitchFamily="34" charset="0"/>
              <a:buNone/>
            </a:pPr>
            <a:r>
              <a:rPr lang="en-US" dirty="0"/>
              <a:t>An all SSD or NVMe storage deployment with reasonable cache will likely meet requirements and exceed all expectations.</a:t>
            </a:r>
          </a:p>
          <a:p>
            <a:pPr marL="0" lvl="0" indent="0">
              <a:buFont typeface="Arial" panose="020B0604020202020204" pitchFamily="34" charset="0"/>
              <a:buNone/>
            </a:pPr>
            <a:endParaRPr lang="en-US" dirty="0"/>
          </a:p>
          <a:p>
            <a:pPr marL="0" lvl="0" indent="0">
              <a:buFont typeface="Arial" panose="020B0604020202020204" pitchFamily="34" charset="0"/>
              <a:buNone/>
            </a:pPr>
            <a:r>
              <a:rPr lang="en-US" dirty="0"/>
              <a:t>However, for the most demanding applications, choosing a storage solution with a large, dedicated cache in RAM (not disk cache) will be required.</a:t>
            </a:r>
          </a:p>
          <a:p>
            <a:pPr marL="0" indent="0">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5"/>
          </p:nvPr>
        </p:nvSpPr>
        <p:spPr/>
        <p:txBody>
          <a:bodyPr/>
          <a:lstStyle/>
          <a:p>
            <a:fld id="{C8B6BA9D-E330-4160-A3BD-A8ECADA79ACF}" type="slidenum">
              <a:rPr lang="en-US" smtClean="0"/>
              <a:t>30</a:t>
            </a:fld>
            <a:endParaRPr lang="en-US"/>
          </a:p>
        </p:txBody>
      </p:sp>
    </p:spTree>
    <p:extLst>
      <p:ext uri="{BB962C8B-B14F-4D97-AF65-F5344CB8AC3E}">
        <p14:creationId xmlns:p14="http://schemas.microsoft.com/office/powerpoint/2010/main" val="26088761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concept of cluster size is distinctly different from the number of nodes required in that cluster.</a:t>
            </a:r>
          </a:p>
          <a:p>
            <a:endParaRPr lang="en-US" dirty="0"/>
          </a:p>
          <a:p>
            <a:r>
              <a:rPr lang="en-US" dirty="0"/>
              <a:t> While you might think that workload requirements dictate more hosts, we’d like to propose that a three node cluster will accommodate a significant percentage of Private Cloud deployments today.</a:t>
            </a:r>
          </a:p>
          <a:p>
            <a:endParaRPr lang="en-US" dirty="0"/>
          </a:p>
          <a:p>
            <a:r>
              <a:rPr lang="en-US" dirty="0"/>
              <a:t>With CPUs up to 128 cores at 3.9 Ghz. and individual nodes easily provisioned with 2 TB or more RAM *</a:t>
            </a:r>
          </a:p>
          <a:p>
            <a:endParaRPr lang="en-US" dirty="0"/>
          </a:p>
          <a:p>
            <a:r>
              <a:rPr lang="en-US" dirty="0"/>
              <a:t>Three-node clusters can be configured with up to 2995 Ghz. across 768 cores and 6 or more TB of RAM, providing enough Compute for several hundred high-performance workloads.</a:t>
            </a:r>
          </a:p>
          <a:p>
            <a:endParaRPr lang="en-US" dirty="0"/>
          </a:p>
          <a:p>
            <a:r>
              <a:rPr lang="en-US" dirty="0"/>
              <a:t>Furthermore, unless you have 100 GbE network interconnecting the nodes, a three node cluster will have much higher-speed network between workloads co-located on the same node.</a:t>
            </a:r>
          </a:p>
          <a:p>
            <a:endParaRPr lang="en-US" dirty="0"/>
          </a:p>
          <a:p>
            <a:r>
              <a:rPr lang="en-US" dirty="0"/>
              <a:t>A three-node cluster satisfies the quorum requirements of HCI and N-1 availability across a wide variety of deployments</a:t>
            </a:r>
          </a:p>
          <a:p>
            <a:endParaRPr lang="en-US" dirty="0"/>
          </a:p>
          <a:p>
            <a:endParaRPr lang="en-US" dirty="0"/>
          </a:p>
          <a:p>
            <a:r>
              <a:rPr lang="en-US" dirty="0"/>
              <a:t>*https://www.intel.com/content/www/us/en/products/sku/240777/intel-xeon-6980p-processor-504m-cache-2-00-ghz/specifications.html</a:t>
            </a:r>
          </a:p>
        </p:txBody>
      </p:sp>
      <p:sp>
        <p:nvSpPr>
          <p:cNvPr id="4" name="Slide Number Placeholder 3"/>
          <p:cNvSpPr>
            <a:spLocks noGrp="1"/>
          </p:cNvSpPr>
          <p:nvPr>
            <p:ph type="sldNum" sz="quarter" idx="5"/>
          </p:nvPr>
        </p:nvSpPr>
        <p:spPr/>
        <p:txBody>
          <a:bodyPr/>
          <a:lstStyle/>
          <a:p>
            <a:fld id="{C8B6BA9D-E330-4160-A3BD-A8ECADA79ACF}" type="slidenum">
              <a:rPr lang="en-US" smtClean="0"/>
              <a:t>31</a:t>
            </a:fld>
            <a:endParaRPr lang="en-US"/>
          </a:p>
        </p:txBody>
      </p:sp>
    </p:spTree>
    <p:extLst>
      <p:ext uri="{BB962C8B-B14F-4D97-AF65-F5344CB8AC3E}">
        <p14:creationId xmlns:p14="http://schemas.microsoft.com/office/powerpoint/2010/main" val="36555813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6788E1-AF6D-35AE-93BE-79A8C7A95E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2F449D1-19BD-6A2C-30AB-A74678A906F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C624B3-00C3-09A9-127B-21AE1B960CD9}"/>
              </a:ext>
            </a:extLst>
          </p:cNvPr>
          <p:cNvSpPr>
            <a:spLocks noGrp="1"/>
          </p:cNvSpPr>
          <p:nvPr>
            <p:ph type="body" idx="1"/>
          </p:nvPr>
        </p:nvSpPr>
        <p:spPr/>
        <p:txBody>
          <a:bodyPr/>
          <a:lstStyle/>
          <a:p>
            <a:r>
              <a:rPr lang="en-US" dirty="0"/>
              <a:t>HCI Clusters require four things to be successful:</a:t>
            </a:r>
          </a:p>
          <a:p>
            <a:pPr marL="171450" indent="-171450">
              <a:buFont typeface="Arial" panose="020B0604020202020204" pitchFamily="34" charset="0"/>
              <a:buChar char="•"/>
            </a:pPr>
            <a:r>
              <a:rPr lang="en-US" dirty="0"/>
              <a:t>A quorum of at least three nodes</a:t>
            </a:r>
          </a:p>
          <a:p>
            <a:pPr marL="171450" indent="-171450">
              <a:buFont typeface="Arial" panose="020B0604020202020204" pitchFamily="34" charset="0"/>
              <a:buChar char="•"/>
            </a:pPr>
            <a:r>
              <a:rPr lang="en-US" dirty="0"/>
              <a:t>Storage devices on each node</a:t>
            </a:r>
          </a:p>
          <a:p>
            <a:pPr marL="171450" indent="-171450">
              <a:buFont typeface="Arial" panose="020B0604020202020204" pitchFamily="34" charset="0"/>
              <a:buChar char="•"/>
            </a:pPr>
            <a:r>
              <a:rPr lang="en-US" dirty="0"/>
              <a:t>CPU and RAM resources dedicated to HCI from the cluster total resources</a:t>
            </a:r>
          </a:p>
          <a:p>
            <a:pPr marL="171450" indent="-171450">
              <a:buFont typeface="Arial" panose="020B0604020202020204" pitchFamily="34" charset="0"/>
              <a:buChar char="•"/>
            </a:pPr>
            <a:r>
              <a:rPr lang="en-US" dirty="0"/>
              <a:t>High speed network interconnecting the nodes</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These days, even 1U server nodes can be provisioned with 10 storage devices and 2U nodes with up to 24 storage devices.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NVMe or SSDs are commonly available in sizes up to 7.62TB each, so there should be no problem attaining the capacity requirements of your cluster.</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This diagram represents a typical, small HCI cluster with between 24 and 35 TB of NET usable storage from a total of 24 storage disks</a:t>
            </a:r>
          </a:p>
        </p:txBody>
      </p:sp>
      <p:sp>
        <p:nvSpPr>
          <p:cNvPr id="4" name="Slide Number Placeholder 3">
            <a:extLst>
              <a:ext uri="{FF2B5EF4-FFF2-40B4-BE49-F238E27FC236}">
                <a16:creationId xmlns:a16="http://schemas.microsoft.com/office/drawing/2014/main" id="{B2716A15-A621-8617-5796-21391981C1AE}"/>
              </a:ext>
            </a:extLst>
          </p:cNvPr>
          <p:cNvSpPr>
            <a:spLocks noGrp="1"/>
          </p:cNvSpPr>
          <p:nvPr>
            <p:ph type="sldNum" sz="quarter" idx="5"/>
          </p:nvPr>
        </p:nvSpPr>
        <p:spPr/>
        <p:txBody>
          <a:bodyPr/>
          <a:lstStyle/>
          <a:p>
            <a:fld id="{C8B6BA9D-E330-4160-A3BD-A8ECADA79ACF}" type="slidenum">
              <a:rPr lang="en-US" smtClean="0"/>
              <a:t>32</a:t>
            </a:fld>
            <a:endParaRPr lang="en-US"/>
          </a:p>
        </p:txBody>
      </p:sp>
    </p:spTree>
    <p:extLst>
      <p:ext uri="{BB962C8B-B14F-4D97-AF65-F5344CB8AC3E}">
        <p14:creationId xmlns:p14="http://schemas.microsoft.com/office/powerpoint/2010/main" val="1269212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BC3290-74B6-89DF-19DC-C8DA60BDF56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D29D83-3129-E1ED-D197-D2C19AEF8E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6229E8-5982-142C-E4C0-EC6113CC7B40}"/>
              </a:ext>
            </a:extLst>
          </p:cNvPr>
          <p:cNvSpPr>
            <a:spLocks noGrp="1"/>
          </p:cNvSpPr>
          <p:nvPr>
            <p:ph type="body" idx="1"/>
          </p:nvPr>
        </p:nvSpPr>
        <p:spPr/>
        <p:txBody>
          <a:bodyPr/>
          <a:lstStyle/>
          <a:p>
            <a:r>
              <a:rPr lang="en-US" dirty="0"/>
              <a:t>VMware vSphere has numerous advantages, with several important questions hanging in the balance.</a:t>
            </a:r>
          </a:p>
          <a:p>
            <a:endParaRPr lang="en-US" dirty="0"/>
          </a:p>
          <a:p>
            <a:r>
              <a:rPr lang="en-US" dirty="0"/>
              <a:t>What’s clear is that Broadcom has changed the terms and cost of choosing vSphere as your Infrastructure platform.</a:t>
            </a:r>
          </a:p>
          <a:p>
            <a:endParaRPr lang="en-US" dirty="0"/>
          </a:p>
          <a:p>
            <a:r>
              <a:rPr lang="en-US" dirty="0"/>
              <a:t>While we’ve stated that we feel that vSphere is still the best technical platform (from both an operational ang Infrastructure management perspective), it may no longer fit with your Organizations budget or guidelines.</a:t>
            </a:r>
          </a:p>
        </p:txBody>
      </p:sp>
      <p:sp>
        <p:nvSpPr>
          <p:cNvPr id="4" name="Slide Number Placeholder 3">
            <a:extLst>
              <a:ext uri="{FF2B5EF4-FFF2-40B4-BE49-F238E27FC236}">
                <a16:creationId xmlns:a16="http://schemas.microsoft.com/office/drawing/2014/main" id="{A5C23F25-C128-F695-0AB6-AA586F776815}"/>
              </a:ext>
            </a:extLst>
          </p:cNvPr>
          <p:cNvSpPr>
            <a:spLocks noGrp="1"/>
          </p:cNvSpPr>
          <p:nvPr>
            <p:ph type="sldNum" sz="quarter" idx="5"/>
          </p:nvPr>
        </p:nvSpPr>
        <p:spPr/>
        <p:txBody>
          <a:bodyPr/>
          <a:lstStyle/>
          <a:p>
            <a:fld id="{C8B6BA9D-E330-4160-A3BD-A8ECADA79ACF}" type="slidenum">
              <a:rPr lang="en-US" smtClean="0"/>
              <a:t>5</a:t>
            </a:fld>
            <a:endParaRPr lang="en-US"/>
          </a:p>
        </p:txBody>
      </p:sp>
    </p:spTree>
    <p:extLst>
      <p:ext uri="{BB962C8B-B14F-4D97-AF65-F5344CB8AC3E}">
        <p14:creationId xmlns:p14="http://schemas.microsoft.com/office/powerpoint/2010/main" val="41128193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2809D7-08CE-96E9-567A-BE9CCD2184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033C40-B567-2455-B358-927577957C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B49C493-F584-1792-93E2-9F0686E9A6E6}"/>
              </a:ext>
            </a:extLst>
          </p:cNvPr>
          <p:cNvSpPr>
            <a:spLocks noGrp="1"/>
          </p:cNvSpPr>
          <p:nvPr>
            <p:ph type="body" idx="1"/>
          </p:nvPr>
        </p:nvSpPr>
        <p:spPr/>
        <p:txBody>
          <a:bodyPr/>
          <a:lstStyle/>
          <a:p>
            <a:r>
              <a:rPr lang="en-US" dirty="0"/>
              <a:t>A traditional SAN cluster does require an additional component, the SAN itself.</a:t>
            </a:r>
          </a:p>
          <a:p>
            <a:endParaRPr lang="en-US" dirty="0"/>
          </a:p>
          <a:p>
            <a:r>
              <a:rPr lang="en-US" dirty="0"/>
              <a:t>But let’s consider for a moment the actual number of devices deployed.</a:t>
            </a:r>
          </a:p>
          <a:p>
            <a:endParaRPr lang="en-US" dirty="0"/>
          </a:p>
          <a:p>
            <a:r>
              <a:rPr lang="en-US" dirty="0"/>
              <a:t>Using RAID 6, a SAN has far fewer actual storage devices than a HCI cluster to achieve the same NET capacity.</a:t>
            </a:r>
          </a:p>
          <a:p>
            <a:endParaRPr lang="en-US" dirty="0"/>
          </a:p>
          <a:p>
            <a:r>
              <a:rPr lang="en-US" dirty="0"/>
              <a:t>Furthermore, SANs use RAM to create cache which is very fast.</a:t>
            </a:r>
          </a:p>
          <a:p>
            <a:endParaRPr lang="en-US" dirty="0"/>
          </a:p>
          <a:p>
            <a:r>
              <a:rPr lang="en-US" dirty="0"/>
              <a:t>The choice between traditional SAN clusters or HCI clusters should boil down to economics:</a:t>
            </a:r>
          </a:p>
          <a:p>
            <a:endParaRPr lang="en-US" dirty="0"/>
          </a:p>
          <a:p>
            <a:r>
              <a:rPr lang="en-US" dirty="0"/>
              <a:t>Is it cheaper to buy disks and pay annual licensing (if any additional) for a HCI cluster or is it cheaper to buy a traditional SAN?</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diagram represents a typical, small SAN cluster with between about 32 TB of NET usable storage from a total of 10 storage disks</a:t>
            </a:r>
          </a:p>
          <a:p>
            <a:endParaRPr lang="en-US" dirty="0"/>
          </a:p>
        </p:txBody>
      </p:sp>
      <p:sp>
        <p:nvSpPr>
          <p:cNvPr id="4" name="Slide Number Placeholder 3">
            <a:extLst>
              <a:ext uri="{FF2B5EF4-FFF2-40B4-BE49-F238E27FC236}">
                <a16:creationId xmlns:a16="http://schemas.microsoft.com/office/drawing/2014/main" id="{E35BB17C-05B7-467A-6DC0-5B8C93705440}"/>
              </a:ext>
            </a:extLst>
          </p:cNvPr>
          <p:cNvSpPr>
            <a:spLocks noGrp="1"/>
          </p:cNvSpPr>
          <p:nvPr>
            <p:ph type="sldNum" sz="quarter" idx="5"/>
          </p:nvPr>
        </p:nvSpPr>
        <p:spPr/>
        <p:txBody>
          <a:bodyPr/>
          <a:lstStyle/>
          <a:p>
            <a:fld id="{C8B6BA9D-E330-4160-A3BD-A8ECADA79ACF}" type="slidenum">
              <a:rPr lang="en-US" smtClean="0"/>
              <a:t>33</a:t>
            </a:fld>
            <a:endParaRPr lang="en-US"/>
          </a:p>
        </p:txBody>
      </p:sp>
    </p:spTree>
    <p:extLst>
      <p:ext uri="{BB962C8B-B14F-4D97-AF65-F5344CB8AC3E}">
        <p14:creationId xmlns:p14="http://schemas.microsoft.com/office/powerpoint/2010/main" val="37548294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There’s a ton of unscrupulous vendors out there, and you really must look carefully at the fine print.</a:t>
            </a:r>
          </a:p>
          <a:p>
            <a:endParaRPr lang="en-US" dirty="0"/>
          </a:p>
          <a:p>
            <a:r>
              <a:rPr lang="en-US" dirty="0"/>
              <a:t>The biggest problem is vendors who propose undersized solutions or fail to disclose the licensing requirements needed to suit your mission-critical needs.</a:t>
            </a:r>
          </a:p>
          <a:p>
            <a:endParaRPr lang="en-US" dirty="0"/>
          </a:p>
          <a:p>
            <a:r>
              <a:rPr lang="en-US" dirty="0"/>
              <a:t>Unscrupulous vendors will deliberately use unrealistic estimates in creating your project, with an eye on presenting a financially attractive proposal.</a:t>
            </a:r>
          </a:p>
          <a:p>
            <a:endParaRPr lang="en-US" dirty="0"/>
          </a:p>
          <a:p>
            <a:r>
              <a:rPr lang="en-US" dirty="0"/>
              <a:t>Their goal is to get the decision-maker to endorse their solution and sign on the bottom line.</a:t>
            </a:r>
          </a:p>
          <a:p>
            <a:endParaRPr lang="en-US" dirty="0"/>
          </a:p>
          <a:p>
            <a:r>
              <a:rPr lang="en-US" dirty="0"/>
              <a:t>When it turns out that the deployed solution is insufficient or real-world costs are too high, the decision-maker is left holding the bag!</a:t>
            </a:r>
          </a:p>
        </p:txBody>
      </p:sp>
      <p:sp>
        <p:nvSpPr>
          <p:cNvPr id="4" name="Slide Number Placeholder 3"/>
          <p:cNvSpPr>
            <a:spLocks noGrp="1"/>
          </p:cNvSpPr>
          <p:nvPr>
            <p:ph type="sldNum" sz="quarter" idx="5"/>
          </p:nvPr>
        </p:nvSpPr>
        <p:spPr/>
        <p:txBody>
          <a:bodyPr/>
          <a:lstStyle/>
          <a:p>
            <a:fld id="{C8B6BA9D-E330-4160-A3BD-A8ECADA79ACF}" type="slidenum">
              <a:rPr lang="en-US" smtClean="0"/>
              <a:t>34</a:t>
            </a:fld>
            <a:endParaRPr lang="en-US"/>
          </a:p>
        </p:txBody>
      </p:sp>
    </p:spTree>
    <p:extLst>
      <p:ext uri="{BB962C8B-B14F-4D97-AF65-F5344CB8AC3E}">
        <p14:creationId xmlns:p14="http://schemas.microsoft.com/office/powerpoint/2010/main" val="11448372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A64CA-D7B9-0A4F-7FB2-9CDBE097BF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9CDEA88-4446-568A-6C32-F30EDA21C8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27E875-F99B-990E-2BFD-E25C0FFA11D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1D309A6-7785-6C46-F72B-B10F0568F571}"/>
              </a:ext>
            </a:extLst>
          </p:cNvPr>
          <p:cNvSpPr>
            <a:spLocks noGrp="1"/>
          </p:cNvSpPr>
          <p:nvPr>
            <p:ph type="sldNum" sz="quarter" idx="5"/>
          </p:nvPr>
        </p:nvSpPr>
        <p:spPr/>
        <p:txBody>
          <a:bodyPr/>
          <a:lstStyle/>
          <a:p>
            <a:fld id="{C8B6BA9D-E330-4160-A3BD-A8ECADA79ACF}" type="slidenum">
              <a:rPr lang="en-US" smtClean="0"/>
              <a:t>35</a:t>
            </a:fld>
            <a:endParaRPr lang="en-US"/>
          </a:p>
        </p:txBody>
      </p:sp>
    </p:spTree>
    <p:extLst>
      <p:ext uri="{BB962C8B-B14F-4D97-AF65-F5344CB8AC3E}">
        <p14:creationId xmlns:p14="http://schemas.microsoft.com/office/powerpoint/2010/main" val="2492929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4DC2B-9A7A-92E1-FAB9-8A1BB30F7D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9949D8-3E92-9188-5C7C-6A9BA3E103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4F9B7D8-00A0-5ED6-6AEE-57FCCCAA77DE}"/>
              </a:ext>
            </a:extLst>
          </p:cNvPr>
          <p:cNvSpPr>
            <a:spLocks noGrp="1"/>
          </p:cNvSpPr>
          <p:nvPr>
            <p:ph type="body" idx="1"/>
          </p:nvPr>
        </p:nvSpPr>
        <p:spPr/>
        <p:txBody>
          <a:bodyPr/>
          <a:lstStyle/>
          <a:p>
            <a:r>
              <a:rPr lang="en-US" dirty="0"/>
              <a:t>Even with the new VMware/Broadcom licensing options, there are three basic feature-sets available.</a:t>
            </a:r>
          </a:p>
          <a:p>
            <a:endParaRPr lang="en-US" dirty="0"/>
          </a:p>
          <a:p>
            <a:r>
              <a:rPr lang="en-US" dirty="0"/>
              <a:t>vSphere Enterprise Plus features are available in any of the “Foundation” licenses, with some vSAN entitlement.</a:t>
            </a:r>
          </a:p>
          <a:p>
            <a:endParaRPr lang="en-US" dirty="0"/>
          </a:p>
          <a:p>
            <a:r>
              <a:rPr lang="en-US" dirty="0"/>
              <a:t>vSphere Standard is available per core with a 16 core/CPU minimum per server and a 72 core/license minimum per contract.</a:t>
            </a:r>
          </a:p>
          <a:p>
            <a:endParaRPr lang="en-US" dirty="0"/>
          </a:p>
          <a:p>
            <a:r>
              <a:rPr lang="en-US" dirty="0"/>
              <a:t>While vSphere Essentials Plus is still technically a possibility, run the numbers and you will find it usually doesn't make sense anymore.</a:t>
            </a:r>
          </a:p>
        </p:txBody>
      </p:sp>
      <p:sp>
        <p:nvSpPr>
          <p:cNvPr id="4" name="Slide Number Placeholder 3">
            <a:extLst>
              <a:ext uri="{FF2B5EF4-FFF2-40B4-BE49-F238E27FC236}">
                <a16:creationId xmlns:a16="http://schemas.microsoft.com/office/drawing/2014/main" id="{5D48AC25-E886-3762-D789-A95DC2C17C96}"/>
              </a:ext>
            </a:extLst>
          </p:cNvPr>
          <p:cNvSpPr>
            <a:spLocks noGrp="1"/>
          </p:cNvSpPr>
          <p:nvPr>
            <p:ph type="sldNum" sz="quarter" idx="5"/>
          </p:nvPr>
        </p:nvSpPr>
        <p:spPr/>
        <p:txBody>
          <a:bodyPr/>
          <a:lstStyle/>
          <a:p>
            <a:fld id="{C8B6BA9D-E330-4160-A3BD-A8ECADA79ACF}" type="slidenum">
              <a:rPr lang="en-US" smtClean="0"/>
              <a:t>6</a:t>
            </a:fld>
            <a:endParaRPr lang="en-US"/>
          </a:p>
        </p:txBody>
      </p:sp>
    </p:spTree>
    <p:extLst>
      <p:ext uri="{BB962C8B-B14F-4D97-AF65-F5344CB8AC3E}">
        <p14:creationId xmlns:p14="http://schemas.microsoft.com/office/powerpoint/2010/main" val="3882768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B0039B-27A5-02EF-82C1-3DE3559A06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DB5D7A-4009-2610-33BA-D1054635D7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F1F16B5-3FBD-5C24-4DC3-3E8A2361D03F}"/>
              </a:ext>
            </a:extLst>
          </p:cNvPr>
          <p:cNvSpPr>
            <a:spLocks noGrp="1"/>
          </p:cNvSpPr>
          <p:nvPr>
            <p:ph type="body" idx="1"/>
          </p:nvPr>
        </p:nvSpPr>
        <p:spPr/>
        <p:txBody>
          <a:bodyPr/>
          <a:lstStyle/>
          <a:p>
            <a:r>
              <a:rPr lang="en-US" dirty="0"/>
              <a:t>While your Organization may have previously licensed vSphere Enterprise Plus, it is important to really examine your needs.</a:t>
            </a:r>
          </a:p>
          <a:p>
            <a:endParaRPr lang="en-US" dirty="0"/>
          </a:p>
          <a:p>
            <a:r>
              <a:rPr lang="en-US" dirty="0"/>
              <a:t>Maintaining Enterprise Plus features now requires a “Foundation” license at a significant cost increase.</a:t>
            </a:r>
          </a:p>
          <a:p>
            <a:endParaRPr lang="en-US" dirty="0"/>
          </a:p>
          <a:p>
            <a:r>
              <a:rPr lang="en-US" dirty="0"/>
              <a:t>Many Organizations may find that they can do fine with vSphere Standard. </a:t>
            </a:r>
          </a:p>
          <a:p>
            <a:endParaRPr lang="en-US" dirty="0"/>
          </a:p>
          <a:p>
            <a:r>
              <a:rPr lang="en-US" dirty="0"/>
              <a:t>In fact, the significant loss to many Organizations that opt for vSphere Standard in place of an existing vSphere Standard license will be the vSphere DRS feature which automatically balances loads across the cluster. This can be mitigated by more diligent management of the vSphere environment.</a:t>
            </a:r>
          </a:p>
          <a:p>
            <a:endParaRPr lang="en-US" dirty="0"/>
          </a:p>
          <a:p>
            <a:r>
              <a:rPr lang="en-US" dirty="0"/>
              <a:t>Users of vSphere Distributed vSwitches would also need to convert to vSphere Standard vSwitches if downgrading to vSphere Standard.</a:t>
            </a:r>
          </a:p>
          <a:p>
            <a:endParaRPr lang="en-US" dirty="0"/>
          </a:p>
          <a:p>
            <a:r>
              <a:rPr lang="en-US" dirty="0"/>
              <a:t>Other feature availability issues which would be encountered by users considering downgrading from vSphere Standard to vSphere Standard should be considered on a case-by-case basis: </a:t>
            </a:r>
            <a:r>
              <a:rPr lang="en-US" dirty="0">
                <a:hlinkClick r:id="rId3"/>
              </a:rPr>
              <a:t>https://www.vmware.com/docs/vmw-datasheet-vsphere-product-line-comparison</a:t>
            </a:r>
            <a:endParaRPr lang="en-US" dirty="0"/>
          </a:p>
        </p:txBody>
      </p:sp>
      <p:sp>
        <p:nvSpPr>
          <p:cNvPr id="4" name="Slide Number Placeholder 3">
            <a:extLst>
              <a:ext uri="{FF2B5EF4-FFF2-40B4-BE49-F238E27FC236}">
                <a16:creationId xmlns:a16="http://schemas.microsoft.com/office/drawing/2014/main" id="{5F996421-6AB6-AA34-4264-DD63F78F323A}"/>
              </a:ext>
            </a:extLst>
          </p:cNvPr>
          <p:cNvSpPr>
            <a:spLocks noGrp="1"/>
          </p:cNvSpPr>
          <p:nvPr>
            <p:ph type="sldNum" sz="quarter" idx="5"/>
          </p:nvPr>
        </p:nvSpPr>
        <p:spPr/>
        <p:txBody>
          <a:bodyPr/>
          <a:lstStyle/>
          <a:p>
            <a:fld id="{C8B6BA9D-E330-4160-A3BD-A8ECADA79ACF}" type="slidenum">
              <a:rPr lang="en-US" smtClean="0"/>
              <a:t>7</a:t>
            </a:fld>
            <a:endParaRPr lang="en-US"/>
          </a:p>
        </p:txBody>
      </p:sp>
    </p:spTree>
    <p:extLst>
      <p:ext uri="{BB962C8B-B14F-4D97-AF65-F5344CB8AC3E}">
        <p14:creationId xmlns:p14="http://schemas.microsoft.com/office/powerpoint/2010/main" val="262918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Choosing the correct CPUs for your vSphere cluster can be very important. </a:t>
            </a:r>
          </a:p>
          <a:p>
            <a:endParaRPr lang="en-US" dirty="0"/>
          </a:p>
          <a:p>
            <a:r>
              <a:rPr lang="en-US" dirty="0"/>
              <a:t>Legacy clusters with fewer than 16 cores/CPU suffer from the requirement of licensing a minimum of 16 cores/CPU. In other words, you will pay for cores which you can not use.</a:t>
            </a:r>
          </a:p>
          <a:p>
            <a:endParaRPr lang="en-US" dirty="0"/>
          </a:p>
          <a:p>
            <a:r>
              <a:rPr lang="en-US" dirty="0"/>
              <a:t>Many hardware vendors will try to sell you high core-count CPUs on which they make a greater margin. </a:t>
            </a:r>
            <a:r>
              <a:rPr lang="en-US" b="1" i="1" dirty="0">
                <a:highlight>
                  <a:srgbClr val="FFFF00"/>
                </a:highlight>
              </a:rPr>
              <a:t>Don’t fall for it. </a:t>
            </a:r>
            <a:r>
              <a:rPr lang="en-US" dirty="0"/>
              <a:t>High core count CPUs typically run slower than 16-core CPUs and may end up yielding the same COMPUTE for a much higher annual VMware/Broadcom license cost.</a:t>
            </a:r>
          </a:p>
          <a:p>
            <a:endParaRPr lang="en-US" dirty="0"/>
          </a:p>
          <a:p>
            <a:r>
              <a:rPr lang="en-US" dirty="0"/>
              <a:t>For VMware/Broadcom, we recommend the Intel Xeon GOLD 6444Y 3.6GHz 16C CPU as achieving the maximum COMPUTE for the annual VMware/Broadcom license cost.</a:t>
            </a:r>
          </a:p>
        </p:txBody>
      </p:sp>
      <p:sp>
        <p:nvSpPr>
          <p:cNvPr id="4" name="Slide Number Placeholder 3"/>
          <p:cNvSpPr>
            <a:spLocks noGrp="1"/>
          </p:cNvSpPr>
          <p:nvPr>
            <p:ph type="sldNum" sz="quarter" idx="5"/>
          </p:nvPr>
        </p:nvSpPr>
        <p:spPr/>
        <p:txBody>
          <a:bodyPr/>
          <a:lstStyle/>
          <a:p>
            <a:fld id="{C8B6BA9D-E330-4160-A3BD-A8ECADA79ACF}" type="slidenum">
              <a:rPr lang="en-US" smtClean="0"/>
              <a:t>8</a:t>
            </a:fld>
            <a:endParaRPr lang="en-US"/>
          </a:p>
        </p:txBody>
      </p:sp>
    </p:spTree>
    <p:extLst>
      <p:ext uri="{BB962C8B-B14F-4D97-AF65-F5344CB8AC3E}">
        <p14:creationId xmlns:p14="http://schemas.microsoft.com/office/powerpoint/2010/main" val="2644414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DCE7B1-A0BC-79EF-9483-80F605C159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DD28F11-CF36-9EAB-B97D-8154CA7495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A1CBA9-2B18-C577-85E9-DCB3727D6227}"/>
              </a:ext>
            </a:extLst>
          </p:cNvPr>
          <p:cNvSpPr>
            <a:spLocks noGrp="1"/>
          </p:cNvSpPr>
          <p:nvPr>
            <p:ph type="body" idx="1"/>
          </p:nvPr>
        </p:nvSpPr>
        <p:spPr/>
        <p:txBody>
          <a:bodyPr/>
          <a:lstStyle/>
          <a:p>
            <a:r>
              <a:rPr lang="en-US" dirty="0"/>
              <a:t>Here is a comparison of real-world licensing costs for VMware vSphere.</a:t>
            </a:r>
          </a:p>
          <a:p>
            <a:endParaRPr lang="en-US" dirty="0"/>
          </a:p>
          <a:p>
            <a:r>
              <a:rPr lang="en-US" dirty="0"/>
              <a:t>You can see from the table that standalone licensing of single host or even two-host ESXi installations is no longer economically practical, though it may remain practical if your Organization licenses enough single host or two host clusters to meet the minimum 72 core/contract.</a:t>
            </a:r>
          </a:p>
        </p:txBody>
      </p:sp>
      <p:sp>
        <p:nvSpPr>
          <p:cNvPr id="4" name="Slide Number Placeholder 3">
            <a:extLst>
              <a:ext uri="{FF2B5EF4-FFF2-40B4-BE49-F238E27FC236}">
                <a16:creationId xmlns:a16="http://schemas.microsoft.com/office/drawing/2014/main" id="{A454AC9F-0344-8C90-BDFA-75B5DCCA97AE}"/>
              </a:ext>
            </a:extLst>
          </p:cNvPr>
          <p:cNvSpPr>
            <a:spLocks noGrp="1"/>
          </p:cNvSpPr>
          <p:nvPr>
            <p:ph type="sldNum" sz="quarter" idx="5"/>
          </p:nvPr>
        </p:nvSpPr>
        <p:spPr/>
        <p:txBody>
          <a:bodyPr/>
          <a:lstStyle/>
          <a:p>
            <a:fld id="{C8B6BA9D-E330-4160-A3BD-A8ECADA79ACF}" type="slidenum">
              <a:rPr lang="en-US" smtClean="0"/>
              <a:t>9</a:t>
            </a:fld>
            <a:endParaRPr lang="en-US"/>
          </a:p>
        </p:txBody>
      </p:sp>
    </p:spTree>
    <p:extLst>
      <p:ext uri="{BB962C8B-B14F-4D97-AF65-F5344CB8AC3E}">
        <p14:creationId xmlns:p14="http://schemas.microsoft.com/office/powerpoint/2010/main" val="1229140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15BAF2-D80C-522C-BAB0-DC62351F06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B5AA033-F315-4890-B0B9-B5ED772F646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45FC046-3F6C-0C60-DEF7-992F2274B781}"/>
              </a:ext>
            </a:extLst>
          </p:cNvPr>
          <p:cNvSpPr>
            <a:spLocks noGrp="1"/>
          </p:cNvSpPr>
          <p:nvPr>
            <p:ph type="body" idx="1"/>
          </p:nvPr>
        </p:nvSpPr>
        <p:spPr/>
        <p:txBody>
          <a:bodyPr/>
          <a:lstStyle/>
          <a:p>
            <a:r>
              <a:rPr lang="en-US" dirty="0"/>
              <a:t>These prices are based on recent quotes to our customers, we’re confident we can offer you the best price possible. Be advised, however, prices are now affected by tariffs and will increase by 20% or more in the very near future!</a:t>
            </a:r>
          </a:p>
          <a:p>
            <a:endParaRPr lang="en-US" dirty="0"/>
          </a:p>
          <a:p>
            <a:r>
              <a:rPr lang="en-US" dirty="0"/>
              <a:t>What we’ve done is create a solid cluster with middle-of-the-road capacity suitable for many of our clients across industry silos.</a:t>
            </a:r>
          </a:p>
          <a:p>
            <a:endParaRPr lang="en-US" dirty="0"/>
          </a:p>
          <a:p>
            <a:r>
              <a:rPr lang="en-US" dirty="0"/>
              <a:t>All the hardware is the latest HPE G11 nodes with 100% HPE OEM inclusions. In other words, we didn’t cheap-out on the disks!</a:t>
            </a:r>
          </a:p>
          <a:p>
            <a:endParaRPr lang="en-US" dirty="0"/>
          </a:p>
          <a:p>
            <a:r>
              <a:rPr lang="en-US" dirty="0"/>
              <a:t>In the case of the iSCSI SAN, it’s a HPE MSA 2060 with dual 10 GbE controllers which are down-ratable to 1GbE for environments which don’t have 10 GbE network available.</a:t>
            </a:r>
          </a:p>
          <a:p>
            <a:endParaRPr lang="en-US" dirty="0"/>
          </a:p>
          <a:p>
            <a:r>
              <a:rPr lang="en-US" dirty="0"/>
              <a:t>The prices include VMsources coming to your location anywhere in CONUS to perform installation (and migration if required) as well as knowledge-transfer with your team over a 4-day period </a:t>
            </a:r>
          </a:p>
          <a:p>
            <a:endParaRPr lang="en-US" dirty="0"/>
          </a:p>
        </p:txBody>
      </p:sp>
      <p:sp>
        <p:nvSpPr>
          <p:cNvPr id="4" name="Slide Number Placeholder 3">
            <a:extLst>
              <a:ext uri="{FF2B5EF4-FFF2-40B4-BE49-F238E27FC236}">
                <a16:creationId xmlns:a16="http://schemas.microsoft.com/office/drawing/2014/main" id="{A1E843F5-BF51-7353-9896-7A5C4251B817}"/>
              </a:ext>
            </a:extLst>
          </p:cNvPr>
          <p:cNvSpPr>
            <a:spLocks noGrp="1"/>
          </p:cNvSpPr>
          <p:nvPr>
            <p:ph type="sldNum" sz="quarter" idx="5"/>
          </p:nvPr>
        </p:nvSpPr>
        <p:spPr/>
        <p:txBody>
          <a:bodyPr/>
          <a:lstStyle/>
          <a:p>
            <a:fld id="{C8B6BA9D-E330-4160-A3BD-A8ECADA79ACF}" type="slidenum">
              <a:rPr lang="en-US" smtClean="0"/>
              <a:t>10</a:t>
            </a:fld>
            <a:endParaRPr lang="en-US"/>
          </a:p>
        </p:txBody>
      </p:sp>
    </p:spTree>
    <p:extLst>
      <p:ext uri="{BB962C8B-B14F-4D97-AF65-F5344CB8AC3E}">
        <p14:creationId xmlns:p14="http://schemas.microsoft.com/office/powerpoint/2010/main" val="3650045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28AE2C-C005-3A6E-F0E9-AE3331AEB8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42D84C-EAE7-3053-3FF4-BE187E8CC35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C2A592-9BE2-052C-CDCE-5DA02FBFBF43}"/>
              </a:ext>
            </a:extLst>
          </p:cNvPr>
          <p:cNvSpPr>
            <a:spLocks noGrp="1"/>
          </p:cNvSpPr>
          <p:nvPr>
            <p:ph type="body" idx="1"/>
          </p:nvPr>
        </p:nvSpPr>
        <p:spPr/>
        <p:txBody>
          <a:bodyPr/>
          <a:lstStyle/>
          <a:p>
            <a:r>
              <a:rPr lang="en-US" dirty="0"/>
              <a:t>The options we’ve presented represent just a few of many possibilities, however they meet the needs of many VMware users today.</a:t>
            </a:r>
          </a:p>
          <a:p>
            <a:endParaRPr lang="en-US" dirty="0"/>
          </a:p>
          <a:p>
            <a:r>
              <a:rPr lang="en-US" dirty="0"/>
              <a:t>For many clusters, vSphere Standard is an acceptable licensing level and keeps OPEX to a minimum.</a:t>
            </a:r>
          </a:p>
          <a:p>
            <a:endParaRPr lang="en-US" dirty="0"/>
          </a:p>
          <a:p>
            <a:r>
              <a:rPr lang="en-US" dirty="0"/>
              <a:t>For more dynamic environments which require frequent load balancing and/or have complex network requirements, we’ve chosen vSphere Foundation for the example.</a:t>
            </a:r>
          </a:p>
          <a:p>
            <a:endParaRPr lang="en-US" dirty="0"/>
          </a:p>
          <a:p>
            <a:r>
              <a:rPr lang="en-US" dirty="0"/>
              <a:t>Unfortunately with vSAN, to obtain NET capacity requirements of about 16-18 TB NET storage we needed to specify vSphere Cloud Foundation.</a:t>
            </a:r>
          </a:p>
          <a:p>
            <a:endParaRPr lang="en-US" dirty="0"/>
          </a:p>
          <a:p>
            <a:r>
              <a:rPr lang="en-US" dirty="0"/>
              <a:t>As you can see, the cost to license vSphere ranges from almost $5,000 to over $30,000 annually.</a:t>
            </a:r>
          </a:p>
        </p:txBody>
      </p:sp>
      <p:sp>
        <p:nvSpPr>
          <p:cNvPr id="4" name="Slide Number Placeholder 3">
            <a:extLst>
              <a:ext uri="{FF2B5EF4-FFF2-40B4-BE49-F238E27FC236}">
                <a16:creationId xmlns:a16="http://schemas.microsoft.com/office/drawing/2014/main" id="{3B587D5B-6440-5F5C-F5F5-E2D14372F600}"/>
              </a:ext>
            </a:extLst>
          </p:cNvPr>
          <p:cNvSpPr>
            <a:spLocks noGrp="1"/>
          </p:cNvSpPr>
          <p:nvPr>
            <p:ph type="sldNum" sz="quarter" idx="5"/>
          </p:nvPr>
        </p:nvSpPr>
        <p:spPr/>
        <p:txBody>
          <a:bodyPr/>
          <a:lstStyle/>
          <a:p>
            <a:fld id="{C8B6BA9D-E330-4160-A3BD-A8ECADA79ACF}" type="slidenum">
              <a:rPr lang="en-US" smtClean="0"/>
              <a:t>11</a:t>
            </a:fld>
            <a:endParaRPr lang="en-US"/>
          </a:p>
        </p:txBody>
      </p:sp>
    </p:spTree>
    <p:extLst>
      <p:ext uri="{BB962C8B-B14F-4D97-AF65-F5344CB8AC3E}">
        <p14:creationId xmlns:p14="http://schemas.microsoft.com/office/powerpoint/2010/main" val="465637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AA7E01-4AFB-4C8D-887E-701E57713FB3}"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39716-1456-49D2-9233-2AAAA0B28384}" type="slidenum">
              <a:rPr lang="en-US" smtClean="0"/>
              <a:t>‹#›</a:t>
            </a:fld>
            <a:endParaRPr lang="en-US"/>
          </a:p>
        </p:txBody>
      </p:sp>
    </p:spTree>
    <p:extLst>
      <p:ext uri="{BB962C8B-B14F-4D97-AF65-F5344CB8AC3E}">
        <p14:creationId xmlns:p14="http://schemas.microsoft.com/office/powerpoint/2010/main" val="266807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AA7E01-4AFB-4C8D-887E-701E57713FB3}"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39716-1456-49D2-9233-2AAAA0B28384}" type="slidenum">
              <a:rPr lang="en-US" smtClean="0"/>
              <a:t>‹#›</a:t>
            </a:fld>
            <a:endParaRPr lang="en-US"/>
          </a:p>
        </p:txBody>
      </p:sp>
    </p:spTree>
    <p:extLst>
      <p:ext uri="{BB962C8B-B14F-4D97-AF65-F5344CB8AC3E}">
        <p14:creationId xmlns:p14="http://schemas.microsoft.com/office/powerpoint/2010/main" val="3476837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AA7E01-4AFB-4C8D-887E-701E57713FB3}" type="datetimeFigureOut">
              <a:rPr lang="en-US" smtClean="0"/>
              <a:t>4/7/2025</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39716-1456-49D2-9233-2AAAA0B28384}" type="slidenum">
              <a:rPr lang="en-US" smtClean="0"/>
              <a:t>‹#›</a:t>
            </a:fld>
            <a:endParaRPr lang="en-US"/>
          </a:p>
        </p:txBody>
      </p:sp>
    </p:spTree>
    <p:extLst>
      <p:ext uri="{BB962C8B-B14F-4D97-AF65-F5344CB8AC3E}">
        <p14:creationId xmlns:p14="http://schemas.microsoft.com/office/powerpoint/2010/main" val="3602471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AA7E01-4AFB-4C8D-887E-701E57713FB3}" type="datetimeFigureOut">
              <a:rPr lang="en-US" smtClean="0"/>
              <a:t>4/7/2025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D39716-1456-49D2-9233-2AAAA0B28384}" type="slidenum">
              <a:rPr lang="en-US" smtClean="0"/>
              <a:t>‹#›</a:t>
            </a:fld>
            <a:endParaRPr lang="en-US"/>
          </a:p>
        </p:txBody>
      </p:sp>
    </p:spTree>
    <p:extLst>
      <p:ext uri="{BB962C8B-B14F-4D97-AF65-F5344CB8AC3E}">
        <p14:creationId xmlns:p14="http://schemas.microsoft.com/office/powerpoint/2010/main" val="933705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AA7E01-4AFB-4C8D-887E-701E57713FB3}"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39716-1456-49D2-9233-2AAAA0B28384}" type="slidenum">
              <a:rPr lang="en-US" smtClean="0"/>
              <a:t>‹#›</a:t>
            </a:fld>
            <a:endParaRPr lang="en-US"/>
          </a:p>
        </p:txBody>
      </p:sp>
    </p:spTree>
    <p:extLst>
      <p:ext uri="{BB962C8B-B14F-4D97-AF65-F5344CB8AC3E}">
        <p14:creationId xmlns:p14="http://schemas.microsoft.com/office/powerpoint/2010/main" val="104683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AA7E01-4AFB-4C8D-887E-701E57713FB3}"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D39716-1456-49D2-9233-2AAAA0B28384}" type="slidenum">
              <a:rPr lang="en-US" smtClean="0"/>
              <a:t>‹#›</a:t>
            </a:fld>
            <a:endParaRPr lang="en-US"/>
          </a:p>
        </p:txBody>
      </p:sp>
    </p:spTree>
    <p:extLst>
      <p:ext uri="{BB962C8B-B14F-4D97-AF65-F5344CB8AC3E}">
        <p14:creationId xmlns:p14="http://schemas.microsoft.com/office/powerpoint/2010/main" val="1043263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AA7E01-4AFB-4C8D-887E-701E57713FB3}"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D39716-1456-49D2-9233-2AAAA0B28384}" type="slidenum">
              <a:rPr lang="en-US" smtClean="0"/>
              <a:t>‹#›</a:t>
            </a:fld>
            <a:endParaRPr lang="en-US"/>
          </a:p>
        </p:txBody>
      </p:sp>
    </p:spTree>
    <p:extLst>
      <p:ext uri="{BB962C8B-B14F-4D97-AF65-F5344CB8AC3E}">
        <p14:creationId xmlns:p14="http://schemas.microsoft.com/office/powerpoint/2010/main" val="2938603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AA7E01-4AFB-4C8D-887E-701E57713FB3}" type="datetimeFigureOut">
              <a:rPr lang="en-US" smtClean="0"/>
              <a:t>4/7/2025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D39716-1456-49D2-9233-2AAAA0B28384}" type="slidenum">
              <a:rPr lang="en-US" smtClean="0"/>
              <a:t>‹#›</a:t>
            </a:fld>
            <a:endParaRPr lang="en-US"/>
          </a:p>
        </p:txBody>
      </p:sp>
    </p:spTree>
    <p:extLst>
      <p:ext uri="{BB962C8B-B14F-4D97-AF65-F5344CB8AC3E}">
        <p14:creationId xmlns:p14="http://schemas.microsoft.com/office/powerpoint/2010/main" val="3235006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A7E01-4AFB-4C8D-887E-701E57713FB3}" type="datetimeFigureOut">
              <a:rPr lang="en-US" smtClean="0"/>
              <a:t>4/7/2025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D39716-1456-49D2-9233-2AAAA0B28384}" type="slidenum">
              <a:rPr lang="en-US" smtClean="0"/>
              <a:t>‹#›</a:t>
            </a:fld>
            <a:endParaRPr lang="en-US"/>
          </a:p>
        </p:txBody>
      </p:sp>
    </p:spTree>
    <p:extLst>
      <p:ext uri="{BB962C8B-B14F-4D97-AF65-F5344CB8AC3E}">
        <p14:creationId xmlns:p14="http://schemas.microsoft.com/office/powerpoint/2010/main" val="2323234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AA7E01-4AFB-4C8D-887E-701E57713FB3}"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D39716-1456-49D2-9233-2AAAA0B28384}" type="slidenum">
              <a:rPr lang="en-US" smtClean="0"/>
              <a:t>‹#›</a:t>
            </a:fld>
            <a:endParaRPr lang="en-US"/>
          </a:p>
        </p:txBody>
      </p:sp>
    </p:spTree>
    <p:extLst>
      <p:ext uri="{BB962C8B-B14F-4D97-AF65-F5344CB8AC3E}">
        <p14:creationId xmlns:p14="http://schemas.microsoft.com/office/powerpoint/2010/main" val="3661972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AA7E01-4AFB-4C8D-887E-701E57713FB3}"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D39716-1456-49D2-9233-2AAAA0B28384}" type="slidenum">
              <a:rPr lang="en-US" smtClean="0"/>
              <a:t>‹#›</a:t>
            </a:fld>
            <a:endParaRPr lang="en-US"/>
          </a:p>
        </p:txBody>
      </p:sp>
    </p:spTree>
    <p:extLst>
      <p:ext uri="{BB962C8B-B14F-4D97-AF65-F5344CB8AC3E}">
        <p14:creationId xmlns:p14="http://schemas.microsoft.com/office/powerpoint/2010/main" val="2500911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A7E01-4AFB-4C8D-887E-701E57713FB3}" type="datetimeFigureOut">
              <a:rPr lang="en-US" smtClean="0"/>
              <a:t>4/7/2025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39716-1456-49D2-9233-2AAAA0B28384}" type="slidenum">
              <a:rPr lang="en-US" smtClean="0"/>
              <a:t>‹#›</a:t>
            </a:fld>
            <a:endParaRPr lang="en-US"/>
          </a:p>
        </p:txBody>
      </p:sp>
      <p:sp>
        <p:nvSpPr>
          <p:cNvPr id="8" name="TextBox 7">
            <a:extLst>
              <a:ext uri="{FF2B5EF4-FFF2-40B4-BE49-F238E27FC236}">
                <a16:creationId xmlns:a16="http://schemas.microsoft.com/office/drawing/2014/main" id="{AFE7AFCE-FE03-3687-E087-90CDF1F9A257}"/>
              </a:ext>
            </a:extLst>
          </p:cNvPr>
          <p:cNvSpPr txBox="1"/>
          <p:nvPr userDrawn="1"/>
        </p:nvSpPr>
        <p:spPr>
          <a:xfrm>
            <a:off x="762000" y="6356350"/>
            <a:ext cx="6096000" cy="276999"/>
          </a:xfrm>
          <a:prstGeom prst="rect">
            <a:avLst/>
          </a:prstGeom>
          <a:noFill/>
        </p:spPr>
        <p:txBody>
          <a:bodyPr wrap="square">
            <a:spAutoFit/>
          </a:bodyPr>
          <a:lstStyle/>
          <a:p>
            <a:r>
              <a:rPr lang="en-US" sz="1200" dirty="0"/>
              <a:t>Copyright © 2025, VMsources Group Inc. All Rights Reserved</a:t>
            </a:r>
          </a:p>
        </p:txBody>
      </p:sp>
    </p:spTree>
    <p:extLst>
      <p:ext uri="{BB962C8B-B14F-4D97-AF65-F5344CB8AC3E}">
        <p14:creationId xmlns:p14="http://schemas.microsoft.com/office/powerpoint/2010/main" val="214375397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5.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1.png"/><Relationship Id="rId7" Type="http://schemas.openxmlformats.org/officeDocument/2006/relationships/diagramQuickStyle" Target="../diagrams/quickStyle4.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Layout" Target="../diagrams/layout4.xml"/><Relationship Id="rId11" Type="http://schemas.openxmlformats.org/officeDocument/2006/relationships/hyperlink" Target="https://vmsources.com/" TargetMode="External"/><Relationship Id="rId5" Type="http://schemas.openxmlformats.org/officeDocument/2006/relationships/diagramData" Target="../diagrams/data4.xml"/><Relationship Id="rId10" Type="http://schemas.openxmlformats.org/officeDocument/2006/relationships/image" Target="../media/image30.png"/><Relationship Id="rId4" Type="http://schemas.openxmlformats.org/officeDocument/2006/relationships/image" Target="../media/image23.jpg"/><Relationship Id="rId9" Type="http://schemas.microsoft.com/office/2007/relationships/diagramDrawing" Target="../diagrams/drawing4.xml"/></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vmware.com/docs/vmw-datasheet-vsphere-product-line-comparis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hyperlink" Target="https://community.veeam.com/blogs-and-podcasts-57/decoding-the-new-broadcom-vmware-vsphere-licensing-packages-for-small-deployments-639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02483335-7CF3-462B-8033-035E9EC77714}"/>
              </a:ext>
            </a:extLst>
          </p:cNvPr>
          <p:cNvSpPr>
            <a:spLocks noGrp="1"/>
          </p:cNvSpPr>
          <p:nvPr>
            <p:ph type="ctrTitle"/>
          </p:nvPr>
        </p:nvSpPr>
        <p:spPr>
          <a:xfrm>
            <a:off x="1314824" y="735106"/>
            <a:ext cx="10053763" cy="2928470"/>
          </a:xfrm>
        </p:spPr>
        <p:txBody>
          <a:bodyPr anchor="b">
            <a:normAutofit/>
          </a:bodyPr>
          <a:lstStyle/>
          <a:p>
            <a:pPr algn="l"/>
            <a:r>
              <a:rPr lang="en-US" sz="4800">
                <a:solidFill>
                  <a:srgbClr val="FFFFFF"/>
                </a:solidFill>
              </a:rPr>
              <a:t>VMware and Alternatives</a:t>
            </a:r>
            <a:endParaRPr lang="en-US" sz="4800" dirty="0">
              <a:solidFill>
                <a:srgbClr val="FFFFFF"/>
              </a:solidFill>
            </a:endParaRPr>
          </a:p>
        </p:txBody>
      </p:sp>
      <p:sp>
        <p:nvSpPr>
          <p:cNvPr id="3" name="Subtitle 2">
            <a:extLst>
              <a:ext uri="{FF2B5EF4-FFF2-40B4-BE49-F238E27FC236}">
                <a16:creationId xmlns:a16="http://schemas.microsoft.com/office/drawing/2014/main" id="{0346147C-1FFC-45C0-9F72-7CA1AC9786EF}"/>
              </a:ext>
            </a:extLst>
          </p:cNvPr>
          <p:cNvSpPr>
            <a:spLocks noGrp="1"/>
          </p:cNvSpPr>
          <p:nvPr>
            <p:ph type="subTitle" idx="1"/>
          </p:nvPr>
        </p:nvSpPr>
        <p:spPr>
          <a:xfrm>
            <a:off x="1350682" y="4870824"/>
            <a:ext cx="10005951" cy="1458258"/>
          </a:xfrm>
        </p:spPr>
        <p:txBody>
          <a:bodyPr anchor="ctr">
            <a:normAutofit/>
          </a:bodyPr>
          <a:lstStyle/>
          <a:p>
            <a:pPr algn="l"/>
            <a:r>
              <a:rPr lang="en-US" dirty="0"/>
              <a:t>Straight Answers to Tough Questions</a:t>
            </a:r>
          </a:p>
          <a:p>
            <a:pPr algn="l"/>
            <a:r>
              <a:rPr lang="en-US" dirty="0"/>
              <a:t>Presented by: VMsources Group Inc.</a:t>
            </a:r>
          </a:p>
        </p:txBody>
      </p:sp>
      <p:pic>
        <p:nvPicPr>
          <p:cNvPr id="5" name="Picture 4" descr="A white cube with letters on it&#10;&#10;AI-generated content may be incorrect.">
            <a:extLst>
              <a:ext uri="{FF2B5EF4-FFF2-40B4-BE49-F238E27FC236}">
                <a16:creationId xmlns:a16="http://schemas.microsoft.com/office/drawing/2014/main" id="{5E34EF4C-649F-0289-4BCA-CADDCBA3A4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3214" y="369918"/>
            <a:ext cx="1938532" cy="1941580"/>
          </a:xfrm>
          <a:prstGeom prst="rect">
            <a:avLst/>
          </a:prstGeom>
        </p:spPr>
      </p:pic>
    </p:spTree>
    <p:extLst>
      <p:ext uri="{BB962C8B-B14F-4D97-AF65-F5344CB8AC3E}">
        <p14:creationId xmlns:p14="http://schemas.microsoft.com/office/powerpoint/2010/main" val="3394055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type="wd">
                                    <p:tmPct val="15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715B23E-D5D2-91C4-6A6C-A081C13FC574}"/>
            </a:ext>
          </a:extLst>
        </p:cNvPr>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43BCA551-00F0-45E6-E1AA-1C9E7A5E32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41ED50DC-B903-A17E-7D12-A31AE83A3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F2165AED-CC40-40B0-B50A-5D91347E7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BE5BDC9-5C2B-BA68-8FC8-4E0324557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61F65F-42A6-20CF-DC06-3B2A6AA36A85}"/>
              </a:ext>
            </a:extLst>
          </p:cNvPr>
          <p:cNvSpPr>
            <a:spLocks noGrp="1"/>
          </p:cNvSpPr>
          <p:nvPr>
            <p:ph type="title"/>
          </p:nvPr>
        </p:nvSpPr>
        <p:spPr>
          <a:xfrm>
            <a:off x="699713" y="248038"/>
            <a:ext cx="8128857" cy="1159200"/>
          </a:xfrm>
        </p:spPr>
        <p:txBody>
          <a:bodyPr vert="horz" lIns="91440" tIns="45720" rIns="91440" bIns="45720" rtlCol="0" anchor="ctr">
            <a:normAutofit/>
          </a:bodyPr>
          <a:lstStyle/>
          <a:p>
            <a:r>
              <a:rPr lang="en-US" sz="4000" dirty="0">
                <a:solidFill>
                  <a:schemeClr val="bg1"/>
                </a:solidFill>
              </a:rPr>
              <a:t>Real-World CAPEX for VMware Clusters</a:t>
            </a:r>
            <a:endParaRPr lang="en-US" sz="4000" kern="1200" dirty="0">
              <a:solidFill>
                <a:schemeClr val="bg1"/>
              </a:solidFill>
              <a:latin typeface="+mj-lt"/>
              <a:ea typeface="+mj-ea"/>
              <a:cs typeface="+mj-cs"/>
            </a:endParaRPr>
          </a:p>
        </p:txBody>
      </p:sp>
      <p:sp>
        <p:nvSpPr>
          <p:cNvPr id="4" name="Text Placeholder 3">
            <a:extLst>
              <a:ext uri="{FF2B5EF4-FFF2-40B4-BE49-F238E27FC236}">
                <a16:creationId xmlns:a16="http://schemas.microsoft.com/office/drawing/2014/main" id="{9BC944AF-7079-E71F-AF25-73947A79BA63}"/>
              </a:ext>
            </a:extLst>
          </p:cNvPr>
          <p:cNvSpPr txBox="1">
            <a:spLocks/>
          </p:cNvSpPr>
          <p:nvPr/>
        </p:nvSpPr>
        <p:spPr>
          <a:xfrm>
            <a:off x="839788" y="1681163"/>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VMware with traditional SAN</a:t>
            </a:r>
          </a:p>
        </p:txBody>
      </p:sp>
      <p:sp>
        <p:nvSpPr>
          <p:cNvPr id="5" name="Content Placeholder 4">
            <a:extLst>
              <a:ext uri="{FF2B5EF4-FFF2-40B4-BE49-F238E27FC236}">
                <a16:creationId xmlns:a16="http://schemas.microsoft.com/office/drawing/2014/main" id="{C42D02B8-30D9-1A9C-CEE0-305A9C022350}"/>
              </a:ext>
            </a:extLst>
          </p:cNvPr>
          <p:cNvSpPr txBox="1">
            <a:spLocks/>
          </p:cNvSpPr>
          <p:nvPr/>
        </p:nvSpPr>
        <p:spPr>
          <a:xfrm>
            <a:off x="839788" y="2505075"/>
            <a:ext cx="5157787" cy="368458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3-node HPE cluster ($104,000)</a:t>
            </a:r>
          </a:p>
          <a:p>
            <a:pPr lvl="1"/>
            <a:r>
              <a:rPr lang="en-US" dirty="0"/>
              <a:t>6 X Intel 6444Y 3.6GHz 16C CPU</a:t>
            </a:r>
          </a:p>
          <a:p>
            <a:pPr lvl="1"/>
            <a:r>
              <a:rPr lang="en-US" dirty="0"/>
              <a:t>576 GB RAM</a:t>
            </a:r>
          </a:p>
          <a:p>
            <a:pPr lvl="1"/>
            <a:r>
              <a:rPr lang="en-US" dirty="0"/>
              <a:t>6 X 1TB Install SSD</a:t>
            </a:r>
          </a:p>
          <a:p>
            <a:pPr lvl="1"/>
            <a:r>
              <a:rPr lang="en-US" dirty="0"/>
              <a:t>18 TB NET HPE MSA iSCSI SAN</a:t>
            </a:r>
          </a:p>
          <a:p>
            <a:pPr lvl="1"/>
            <a:r>
              <a:rPr lang="en-US" dirty="0"/>
              <a:t>3-yr Tech Care Essential Warranty</a:t>
            </a:r>
          </a:p>
          <a:p>
            <a:r>
              <a:rPr lang="en-US" dirty="0"/>
              <a:t>On-Site installation 4-days</a:t>
            </a:r>
          </a:p>
          <a:p>
            <a:pPr marL="0" indent="0">
              <a:buFont typeface="Arial" panose="020B0604020202020204" pitchFamily="34" charset="0"/>
              <a:buNone/>
            </a:pPr>
            <a:endParaRPr lang="en-US" dirty="0"/>
          </a:p>
          <a:p>
            <a:pPr lvl="1"/>
            <a:endParaRPr lang="en-US" dirty="0"/>
          </a:p>
          <a:p>
            <a:pPr lvl="1"/>
            <a:endParaRPr lang="en-US" dirty="0"/>
          </a:p>
        </p:txBody>
      </p:sp>
      <p:sp>
        <p:nvSpPr>
          <p:cNvPr id="6" name="Text Placeholder 5">
            <a:extLst>
              <a:ext uri="{FF2B5EF4-FFF2-40B4-BE49-F238E27FC236}">
                <a16:creationId xmlns:a16="http://schemas.microsoft.com/office/drawing/2014/main" id="{F56AE650-7678-9669-6F51-A4F79B6808F3}"/>
              </a:ext>
            </a:extLst>
          </p:cNvPr>
          <p:cNvSpPr txBox="1">
            <a:spLocks/>
          </p:cNvSpPr>
          <p:nvPr/>
        </p:nvSpPr>
        <p:spPr>
          <a:xfrm>
            <a:off x="6172200" y="1681163"/>
            <a:ext cx="5183188"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VMware with vSAN</a:t>
            </a:r>
          </a:p>
        </p:txBody>
      </p:sp>
      <p:sp>
        <p:nvSpPr>
          <p:cNvPr id="7" name="Content Placeholder 6">
            <a:extLst>
              <a:ext uri="{FF2B5EF4-FFF2-40B4-BE49-F238E27FC236}">
                <a16:creationId xmlns:a16="http://schemas.microsoft.com/office/drawing/2014/main" id="{1A1CFC99-DCFD-EB1D-7F2B-835ACA87A3B8}"/>
              </a:ext>
            </a:extLst>
          </p:cNvPr>
          <p:cNvSpPr txBox="1">
            <a:spLocks/>
          </p:cNvSpPr>
          <p:nvPr/>
        </p:nvSpPr>
        <p:spPr>
          <a:xfrm>
            <a:off x="6172200" y="2505075"/>
            <a:ext cx="5183188" cy="368458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3-node HPE cluster ($127,000)</a:t>
            </a:r>
          </a:p>
          <a:p>
            <a:pPr lvl="1"/>
            <a:r>
              <a:rPr lang="en-US" dirty="0"/>
              <a:t>6 X Intel 6444Y 3.6GHz 16C CPU</a:t>
            </a:r>
          </a:p>
          <a:p>
            <a:pPr lvl="1"/>
            <a:r>
              <a:rPr lang="en-US" dirty="0"/>
              <a:t>576 GB RAM</a:t>
            </a:r>
          </a:p>
          <a:p>
            <a:pPr lvl="1"/>
            <a:r>
              <a:rPr lang="en-US" dirty="0"/>
              <a:t>6 X 1TB Install SSD</a:t>
            </a:r>
          </a:p>
          <a:p>
            <a:pPr lvl="1"/>
            <a:r>
              <a:rPr lang="en-US" dirty="0"/>
              <a:t>16 TB vSAN NET </a:t>
            </a:r>
          </a:p>
          <a:p>
            <a:pPr lvl="2"/>
            <a:r>
              <a:rPr lang="en-US" dirty="0"/>
              <a:t>6 X 1TB Cache Disks</a:t>
            </a:r>
          </a:p>
          <a:p>
            <a:pPr lvl="2"/>
            <a:r>
              <a:rPr lang="en-US" dirty="0"/>
              <a:t>12 X 4 TB Capacity disks</a:t>
            </a:r>
          </a:p>
          <a:p>
            <a:pPr lvl="1"/>
            <a:r>
              <a:rPr lang="en-US" dirty="0"/>
              <a:t>3-yr Tech Care Essential Warranty</a:t>
            </a:r>
          </a:p>
          <a:p>
            <a:r>
              <a:rPr lang="en-US" dirty="0"/>
              <a:t>On-site installation 4-days</a:t>
            </a:r>
          </a:p>
          <a:p>
            <a:pPr marL="0" indent="0">
              <a:buFont typeface="Arial" panose="020B0604020202020204" pitchFamily="34" charset="0"/>
              <a:buNone/>
            </a:pPr>
            <a:endParaRPr lang="en-US" dirty="0"/>
          </a:p>
          <a:p>
            <a:endParaRPr lang="en-US" dirty="0"/>
          </a:p>
        </p:txBody>
      </p:sp>
      <p:sp>
        <p:nvSpPr>
          <p:cNvPr id="8" name="Footer Placeholder 6">
            <a:extLst>
              <a:ext uri="{FF2B5EF4-FFF2-40B4-BE49-F238E27FC236}">
                <a16:creationId xmlns:a16="http://schemas.microsoft.com/office/drawing/2014/main" id="{D93075BF-8A06-B240-4C94-D4284015805C}"/>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9" name="Picture 8" descr="A white cube with letters on it&#10;&#10;AI-generated content may be incorrect.">
            <a:extLst>
              <a:ext uri="{FF2B5EF4-FFF2-40B4-BE49-F238E27FC236}">
                <a16:creationId xmlns:a16="http://schemas.microsoft.com/office/drawing/2014/main" id="{730427D3-AE18-0DAE-472F-A82E9550F4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2997066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0317C8D-70CD-CF02-69EA-6AC4FA4AA054}"/>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781CC6D-2F2F-58F4-7E70-684D523CC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1883FD0-867B-28CF-93BC-BE02A24746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14B3179-C949-215F-3EC9-FDAE470FF5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2DA2D41-96C7-E13F-6923-1E90D92771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535571-7566-DFEA-C58E-62BC0E6FBD3A}"/>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3700" kern="1200">
                <a:solidFill>
                  <a:srgbClr val="FFFFFF"/>
                </a:solidFill>
                <a:latin typeface="+mj-lt"/>
                <a:ea typeface="+mj-ea"/>
                <a:cs typeface="+mj-cs"/>
              </a:rPr>
              <a:t>CAPEX + OPEX for VMware Clusters</a:t>
            </a:r>
          </a:p>
        </p:txBody>
      </p:sp>
      <p:graphicFrame>
        <p:nvGraphicFramePr>
          <p:cNvPr id="5" name="Table 4">
            <a:extLst>
              <a:ext uri="{FF2B5EF4-FFF2-40B4-BE49-F238E27FC236}">
                <a16:creationId xmlns:a16="http://schemas.microsoft.com/office/drawing/2014/main" id="{CA908719-E349-28BA-C023-17854551A6AF}"/>
              </a:ext>
            </a:extLst>
          </p:cNvPr>
          <p:cNvGraphicFramePr>
            <a:graphicFrameLocks noGrp="1"/>
          </p:cNvGraphicFramePr>
          <p:nvPr/>
        </p:nvGraphicFramePr>
        <p:xfrm>
          <a:off x="432225" y="2360896"/>
          <a:ext cx="11327550" cy="3662963"/>
        </p:xfrm>
        <a:graphic>
          <a:graphicData uri="http://schemas.openxmlformats.org/drawingml/2006/table">
            <a:tbl>
              <a:tblPr>
                <a:tableStyleId>{5C22544A-7EE6-4342-B048-85BDC9FD1C3A}</a:tableStyleId>
              </a:tblPr>
              <a:tblGrid>
                <a:gridCol w="2007699">
                  <a:extLst>
                    <a:ext uri="{9D8B030D-6E8A-4147-A177-3AD203B41FA5}">
                      <a16:colId xmlns:a16="http://schemas.microsoft.com/office/drawing/2014/main" val="3588938911"/>
                    </a:ext>
                  </a:extLst>
                </a:gridCol>
                <a:gridCol w="2899851">
                  <a:extLst>
                    <a:ext uri="{9D8B030D-6E8A-4147-A177-3AD203B41FA5}">
                      <a16:colId xmlns:a16="http://schemas.microsoft.com/office/drawing/2014/main" val="2045950316"/>
                    </a:ext>
                  </a:extLst>
                </a:gridCol>
                <a:gridCol w="3115112">
                  <a:extLst>
                    <a:ext uri="{9D8B030D-6E8A-4147-A177-3AD203B41FA5}">
                      <a16:colId xmlns:a16="http://schemas.microsoft.com/office/drawing/2014/main" val="2052688471"/>
                    </a:ext>
                  </a:extLst>
                </a:gridCol>
                <a:gridCol w="3304888">
                  <a:extLst>
                    <a:ext uri="{9D8B030D-6E8A-4147-A177-3AD203B41FA5}">
                      <a16:colId xmlns:a16="http://schemas.microsoft.com/office/drawing/2014/main" val="237329366"/>
                    </a:ext>
                  </a:extLst>
                </a:gridCol>
              </a:tblGrid>
              <a:tr h="569736">
                <a:tc>
                  <a:txBody>
                    <a:bodyPr/>
                    <a:lstStyle/>
                    <a:p>
                      <a:pPr algn="l" fontAlgn="b"/>
                      <a:endParaRPr lang="en-US" sz="1700" b="1" i="0" u="none" strike="noStrike">
                        <a:solidFill>
                          <a:srgbClr val="000000"/>
                        </a:solidFill>
                        <a:effectLst/>
                        <a:latin typeface="Calibri" panose="020F0502020204030204" pitchFamily="34" charset="0"/>
                      </a:endParaRPr>
                    </a:p>
                  </a:txBody>
                  <a:tcPr marL="10167" marR="10167" marT="10167" marB="0" anchor="b"/>
                </a:tc>
                <a:tc>
                  <a:txBody>
                    <a:bodyPr/>
                    <a:lstStyle/>
                    <a:p>
                      <a:pPr algn="l" fontAlgn="b"/>
                      <a:r>
                        <a:rPr lang="en-US" sz="1700" b="1" u="none" strike="noStrike">
                          <a:effectLst/>
                        </a:rPr>
                        <a:t>vSphere Standard w/iSCSI SAN</a:t>
                      </a:r>
                      <a:endParaRPr lang="en-US" sz="1700" b="1" i="0" u="none" strike="noStrike">
                        <a:solidFill>
                          <a:srgbClr val="000000"/>
                        </a:solidFill>
                        <a:effectLst/>
                        <a:latin typeface="Calibri" panose="020F0502020204030204" pitchFamily="34" charset="0"/>
                      </a:endParaRPr>
                    </a:p>
                  </a:txBody>
                  <a:tcPr marL="10167" marR="10167" marT="10167" marB="0" anchor="b"/>
                </a:tc>
                <a:tc>
                  <a:txBody>
                    <a:bodyPr/>
                    <a:lstStyle/>
                    <a:p>
                      <a:pPr algn="l" fontAlgn="b"/>
                      <a:r>
                        <a:rPr lang="en-US" sz="1700" b="1" u="none" strike="noStrike">
                          <a:effectLst/>
                        </a:rPr>
                        <a:t>vSphere Foundation w/iSCSI SAN</a:t>
                      </a:r>
                      <a:endParaRPr lang="en-US" sz="1700" b="1" i="0" u="none" strike="noStrike">
                        <a:solidFill>
                          <a:srgbClr val="000000"/>
                        </a:solidFill>
                        <a:effectLst/>
                        <a:latin typeface="Calibri" panose="020F0502020204030204" pitchFamily="34" charset="0"/>
                      </a:endParaRPr>
                    </a:p>
                  </a:txBody>
                  <a:tcPr marL="10167" marR="10167" marT="10167" marB="0" anchor="b"/>
                </a:tc>
                <a:tc>
                  <a:txBody>
                    <a:bodyPr/>
                    <a:lstStyle/>
                    <a:p>
                      <a:pPr algn="l" fontAlgn="b"/>
                      <a:r>
                        <a:rPr lang="en-US" sz="1700" b="1" u="none" strike="noStrike">
                          <a:effectLst/>
                        </a:rPr>
                        <a:t>vSphere Cloud Foundation w/vSAN</a:t>
                      </a:r>
                      <a:endParaRPr lang="en-US" sz="1700" b="1" i="0" u="none" strike="noStrike">
                        <a:solidFill>
                          <a:srgbClr val="000000"/>
                        </a:solidFill>
                        <a:effectLst/>
                        <a:latin typeface="Calibri" panose="020F0502020204030204" pitchFamily="34" charset="0"/>
                      </a:endParaRPr>
                    </a:p>
                  </a:txBody>
                  <a:tcPr marL="10167" marR="10167" marT="10167" marB="0" anchor="b"/>
                </a:tc>
                <a:extLst>
                  <a:ext uri="{0D108BD9-81ED-4DB2-BD59-A6C34878D82A}">
                    <a16:rowId xmlns:a16="http://schemas.microsoft.com/office/drawing/2014/main" val="690350104"/>
                  </a:ext>
                </a:extLst>
              </a:tr>
              <a:tr h="309472">
                <a:tc>
                  <a:txBody>
                    <a:bodyPr/>
                    <a:lstStyle/>
                    <a:p>
                      <a:pPr algn="l" fontAlgn="b"/>
                      <a:r>
                        <a:rPr lang="en-US" sz="1700" b="1" u="none" strike="noStrike">
                          <a:effectLst/>
                        </a:rPr>
                        <a:t>CAPEX</a:t>
                      </a:r>
                      <a:endParaRPr lang="en-US" sz="1700" b="1" i="0" u="none" strike="noStrike">
                        <a:solidFill>
                          <a:srgbClr val="000000"/>
                        </a:solidFill>
                        <a:effectLst/>
                        <a:latin typeface="Calibri" panose="020F0502020204030204" pitchFamily="34" charset="0"/>
                      </a:endParaRPr>
                    </a:p>
                  </a:txBody>
                  <a:tcPr marL="10167" marR="10167" marT="10167" marB="0" anchor="b"/>
                </a:tc>
                <a:tc>
                  <a:txBody>
                    <a:bodyPr/>
                    <a:lstStyle/>
                    <a:p>
                      <a:pPr algn="l" fontAlgn="b"/>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l" fontAlgn="b"/>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l" fontAlgn="b"/>
                      <a:endParaRPr lang="en-US" sz="1700" b="0" i="0" u="none" strike="noStrike">
                        <a:solidFill>
                          <a:srgbClr val="000000"/>
                        </a:solidFill>
                        <a:effectLst/>
                        <a:latin typeface="Calibri" panose="020F0502020204030204" pitchFamily="34" charset="0"/>
                      </a:endParaRPr>
                    </a:p>
                  </a:txBody>
                  <a:tcPr marL="10167" marR="10167" marT="10167" marB="0" anchor="b"/>
                </a:tc>
                <a:extLst>
                  <a:ext uri="{0D108BD9-81ED-4DB2-BD59-A6C34878D82A}">
                    <a16:rowId xmlns:a16="http://schemas.microsoft.com/office/drawing/2014/main" val="1351094615"/>
                  </a:ext>
                </a:extLst>
              </a:tr>
              <a:tr h="309472">
                <a:tc>
                  <a:txBody>
                    <a:bodyPr/>
                    <a:lstStyle/>
                    <a:p>
                      <a:pPr algn="l" fontAlgn="b"/>
                      <a:r>
                        <a:rPr lang="en-US" sz="1700" b="1" u="none" strike="noStrike">
                          <a:effectLst/>
                        </a:rPr>
                        <a:t>Cluster Hardware</a:t>
                      </a:r>
                      <a:endParaRPr lang="en-US" sz="1700" b="1"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$95,000.00</a:t>
                      </a:r>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$95,000.00</a:t>
                      </a:r>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$116,000.00</a:t>
                      </a:r>
                      <a:endParaRPr lang="en-US" sz="1700" b="0" i="0" u="none" strike="noStrike">
                        <a:solidFill>
                          <a:srgbClr val="000000"/>
                        </a:solidFill>
                        <a:effectLst/>
                        <a:latin typeface="Calibri" panose="020F0502020204030204" pitchFamily="34" charset="0"/>
                      </a:endParaRPr>
                    </a:p>
                  </a:txBody>
                  <a:tcPr marL="10167" marR="10167" marT="10167" marB="0" anchor="b"/>
                </a:tc>
                <a:extLst>
                  <a:ext uri="{0D108BD9-81ED-4DB2-BD59-A6C34878D82A}">
                    <a16:rowId xmlns:a16="http://schemas.microsoft.com/office/drawing/2014/main" val="110849294"/>
                  </a:ext>
                </a:extLst>
              </a:tr>
              <a:tr h="569736">
                <a:tc>
                  <a:txBody>
                    <a:bodyPr/>
                    <a:lstStyle/>
                    <a:p>
                      <a:pPr algn="l" fontAlgn="b"/>
                      <a:r>
                        <a:rPr lang="en-US" sz="1700" b="1" u="none" strike="noStrike">
                          <a:effectLst/>
                        </a:rPr>
                        <a:t>On-prem Installation</a:t>
                      </a:r>
                      <a:endParaRPr lang="en-US" sz="1700" b="1"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$9,000.00</a:t>
                      </a:r>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$9,000.00</a:t>
                      </a:r>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$9,000.00</a:t>
                      </a:r>
                      <a:endParaRPr lang="en-US" sz="1700" b="0" i="0" u="none" strike="noStrike">
                        <a:solidFill>
                          <a:srgbClr val="000000"/>
                        </a:solidFill>
                        <a:effectLst/>
                        <a:latin typeface="Calibri" panose="020F0502020204030204" pitchFamily="34" charset="0"/>
                      </a:endParaRPr>
                    </a:p>
                  </a:txBody>
                  <a:tcPr marL="10167" marR="10167" marT="10167" marB="0" anchor="b"/>
                </a:tc>
                <a:extLst>
                  <a:ext uri="{0D108BD9-81ED-4DB2-BD59-A6C34878D82A}">
                    <a16:rowId xmlns:a16="http://schemas.microsoft.com/office/drawing/2014/main" val="1727034479"/>
                  </a:ext>
                </a:extLst>
              </a:tr>
              <a:tr h="309472">
                <a:tc>
                  <a:txBody>
                    <a:bodyPr/>
                    <a:lstStyle/>
                    <a:p>
                      <a:pPr algn="r" fontAlgn="b"/>
                      <a:r>
                        <a:rPr lang="en-US" sz="1700" b="1" u="none" strike="noStrike">
                          <a:effectLst/>
                        </a:rPr>
                        <a:t>TOTAL CAPEX:</a:t>
                      </a:r>
                      <a:endParaRPr lang="en-US" sz="1700" b="1"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$104,000.00</a:t>
                      </a:r>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$104,000.00</a:t>
                      </a:r>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$125,000.00</a:t>
                      </a:r>
                      <a:endParaRPr lang="en-US" sz="1700" b="0" i="0" u="none" strike="noStrike">
                        <a:solidFill>
                          <a:srgbClr val="000000"/>
                        </a:solidFill>
                        <a:effectLst/>
                        <a:latin typeface="Calibri" panose="020F0502020204030204" pitchFamily="34" charset="0"/>
                      </a:endParaRPr>
                    </a:p>
                  </a:txBody>
                  <a:tcPr marL="10167" marR="10167" marT="10167" marB="0" anchor="b"/>
                </a:tc>
                <a:extLst>
                  <a:ext uri="{0D108BD9-81ED-4DB2-BD59-A6C34878D82A}">
                    <a16:rowId xmlns:a16="http://schemas.microsoft.com/office/drawing/2014/main" val="1265779041"/>
                  </a:ext>
                </a:extLst>
              </a:tr>
              <a:tr h="357187">
                <a:tc>
                  <a:txBody>
                    <a:bodyPr/>
                    <a:lstStyle/>
                    <a:p>
                      <a:pPr algn="l" fontAlgn="b"/>
                      <a:endParaRPr lang="en-US" sz="1700" b="1" i="0" u="none" strike="noStrike">
                        <a:solidFill>
                          <a:srgbClr val="000000"/>
                        </a:solidFill>
                        <a:effectLst/>
                        <a:latin typeface="Calibri" panose="020F0502020204030204" pitchFamily="34" charset="0"/>
                      </a:endParaRPr>
                    </a:p>
                  </a:txBody>
                  <a:tcPr marL="10167" marR="10167" marT="10167" marB="0" anchor="b"/>
                </a:tc>
                <a:tc>
                  <a:txBody>
                    <a:bodyPr/>
                    <a:lstStyle/>
                    <a:p>
                      <a:pPr algn="l" fontAlgn="b"/>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l" fontAlgn="b"/>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l" fontAlgn="b"/>
                      <a:endParaRPr lang="en-US" sz="1700" b="0" i="0" u="none" strike="noStrike">
                        <a:solidFill>
                          <a:srgbClr val="000000"/>
                        </a:solidFill>
                        <a:effectLst/>
                        <a:latin typeface="Calibri" panose="020F0502020204030204" pitchFamily="34" charset="0"/>
                      </a:endParaRPr>
                    </a:p>
                  </a:txBody>
                  <a:tcPr marL="10167" marR="10167" marT="10167" marB="0" anchor="b"/>
                </a:tc>
                <a:extLst>
                  <a:ext uri="{0D108BD9-81ED-4DB2-BD59-A6C34878D82A}">
                    <a16:rowId xmlns:a16="http://schemas.microsoft.com/office/drawing/2014/main" val="97852761"/>
                  </a:ext>
                </a:extLst>
              </a:tr>
              <a:tr h="309472">
                <a:tc>
                  <a:txBody>
                    <a:bodyPr/>
                    <a:lstStyle/>
                    <a:p>
                      <a:pPr algn="l" fontAlgn="b"/>
                      <a:r>
                        <a:rPr lang="en-US" sz="1700" b="1" u="none" strike="noStrike">
                          <a:effectLst/>
                        </a:rPr>
                        <a:t>OPEX</a:t>
                      </a:r>
                      <a:endParaRPr lang="en-US" sz="1700" b="1" i="0" u="none" strike="noStrike">
                        <a:solidFill>
                          <a:srgbClr val="000000"/>
                        </a:solidFill>
                        <a:effectLst/>
                        <a:latin typeface="Calibri" panose="020F0502020204030204" pitchFamily="34" charset="0"/>
                      </a:endParaRPr>
                    </a:p>
                  </a:txBody>
                  <a:tcPr marL="10167" marR="10167" marT="10167" marB="0" anchor="b"/>
                </a:tc>
                <a:tc>
                  <a:txBody>
                    <a:bodyPr/>
                    <a:lstStyle/>
                    <a:p>
                      <a:pPr algn="l" fontAlgn="b"/>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l" fontAlgn="b"/>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l" fontAlgn="b"/>
                      <a:endParaRPr lang="en-US" sz="1700" b="0" i="0" u="none" strike="noStrike">
                        <a:solidFill>
                          <a:srgbClr val="000000"/>
                        </a:solidFill>
                        <a:effectLst/>
                        <a:latin typeface="Calibri" panose="020F0502020204030204" pitchFamily="34" charset="0"/>
                      </a:endParaRPr>
                    </a:p>
                  </a:txBody>
                  <a:tcPr marL="10167" marR="10167" marT="10167" marB="0" anchor="b"/>
                </a:tc>
                <a:extLst>
                  <a:ext uri="{0D108BD9-81ED-4DB2-BD59-A6C34878D82A}">
                    <a16:rowId xmlns:a16="http://schemas.microsoft.com/office/drawing/2014/main" val="322930283"/>
                  </a:ext>
                </a:extLst>
              </a:tr>
              <a:tr h="309472">
                <a:tc>
                  <a:txBody>
                    <a:bodyPr/>
                    <a:lstStyle/>
                    <a:p>
                      <a:pPr algn="l" fontAlgn="b"/>
                      <a:r>
                        <a:rPr lang="en-US" sz="1700" b="1" u="none" strike="noStrike">
                          <a:effectLst/>
                        </a:rPr>
                        <a:t>MSP</a:t>
                      </a:r>
                      <a:endParaRPr lang="en-US" sz="1700" b="1"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$9,000.00</a:t>
                      </a:r>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$9,000.00</a:t>
                      </a:r>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$9,000.00</a:t>
                      </a:r>
                      <a:endParaRPr lang="en-US" sz="1700" b="0" i="0" u="none" strike="noStrike">
                        <a:solidFill>
                          <a:srgbClr val="000000"/>
                        </a:solidFill>
                        <a:effectLst/>
                        <a:latin typeface="Calibri" panose="020F0502020204030204" pitchFamily="34" charset="0"/>
                      </a:endParaRPr>
                    </a:p>
                  </a:txBody>
                  <a:tcPr marL="10167" marR="10167" marT="10167" marB="0" anchor="b"/>
                </a:tc>
                <a:extLst>
                  <a:ext uri="{0D108BD9-81ED-4DB2-BD59-A6C34878D82A}">
                    <a16:rowId xmlns:a16="http://schemas.microsoft.com/office/drawing/2014/main" val="2711265540"/>
                  </a:ext>
                </a:extLst>
              </a:tr>
              <a:tr h="309472">
                <a:tc>
                  <a:txBody>
                    <a:bodyPr/>
                    <a:lstStyle/>
                    <a:p>
                      <a:pPr algn="l" fontAlgn="b"/>
                      <a:r>
                        <a:rPr lang="en-US" sz="1700" b="1" u="none" strike="noStrike">
                          <a:effectLst/>
                        </a:rPr>
                        <a:t>VMware</a:t>
                      </a:r>
                      <a:endParaRPr lang="en-US" sz="1700" b="1"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$4,800.00</a:t>
                      </a:r>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$12,960.00</a:t>
                      </a:r>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$33,600.00</a:t>
                      </a:r>
                      <a:endParaRPr lang="en-US" sz="1700" b="0" i="0" u="none" strike="noStrike">
                        <a:solidFill>
                          <a:srgbClr val="000000"/>
                        </a:solidFill>
                        <a:effectLst/>
                        <a:latin typeface="Calibri" panose="020F0502020204030204" pitchFamily="34" charset="0"/>
                      </a:endParaRPr>
                    </a:p>
                  </a:txBody>
                  <a:tcPr marL="10167" marR="10167" marT="10167" marB="0" anchor="b"/>
                </a:tc>
                <a:extLst>
                  <a:ext uri="{0D108BD9-81ED-4DB2-BD59-A6C34878D82A}">
                    <a16:rowId xmlns:a16="http://schemas.microsoft.com/office/drawing/2014/main" val="707762945"/>
                  </a:ext>
                </a:extLst>
              </a:tr>
              <a:tr h="309472">
                <a:tc>
                  <a:txBody>
                    <a:bodyPr/>
                    <a:lstStyle/>
                    <a:p>
                      <a:pPr algn="r" fontAlgn="b"/>
                      <a:r>
                        <a:rPr lang="en-US" sz="1700" b="1" u="none" strike="noStrike">
                          <a:effectLst/>
                        </a:rPr>
                        <a:t>TOTAL OPEX:</a:t>
                      </a:r>
                      <a:endParaRPr lang="en-US" sz="1700" b="1"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$13,800.00</a:t>
                      </a:r>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$21,960.00</a:t>
                      </a:r>
                      <a:endParaRPr lang="en-US" sz="1700" b="0" i="0" u="none" strike="noStrike">
                        <a:solidFill>
                          <a:srgbClr val="000000"/>
                        </a:solidFill>
                        <a:effectLst/>
                        <a:latin typeface="Calibri" panose="020F0502020204030204" pitchFamily="34" charset="0"/>
                      </a:endParaRPr>
                    </a:p>
                  </a:txBody>
                  <a:tcPr marL="10167" marR="10167" marT="10167" marB="0" anchor="b"/>
                </a:tc>
                <a:tc>
                  <a:txBody>
                    <a:bodyPr/>
                    <a:lstStyle/>
                    <a:p>
                      <a:pPr algn="r" fontAlgn="b"/>
                      <a:r>
                        <a:rPr lang="en-US" sz="1700" u="none" strike="noStrike">
                          <a:effectLst/>
                        </a:rPr>
                        <a:t>$42,600.00</a:t>
                      </a:r>
                      <a:endParaRPr lang="en-US" sz="1700" b="0" i="0" u="none" strike="noStrike">
                        <a:solidFill>
                          <a:srgbClr val="000000"/>
                        </a:solidFill>
                        <a:effectLst/>
                        <a:latin typeface="Calibri" panose="020F0502020204030204" pitchFamily="34" charset="0"/>
                      </a:endParaRPr>
                    </a:p>
                  </a:txBody>
                  <a:tcPr marL="10167" marR="10167" marT="10167" marB="0" anchor="b"/>
                </a:tc>
                <a:extLst>
                  <a:ext uri="{0D108BD9-81ED-4DB2-BD59-A6C34878D82A}">
                    <a16:rowId xmlns:a16="http://schemas.microsoft.com/office/drawing/2014/main" val="726111218"/>
                  </a:ext>
                </a:extLst>
              </a:tr>
            </a:tbl>
          </a:graphicData>
        </a:graphic>
      </p:graphicFrame>
      <p:sp>
        <p:nvSpPr>
          <p:cNvPr id="3" name="Footer Placeholder 6">
            <a:extLst>
              <a:ext uri="{FF2B5EF4-FFF2-40B4-BE49-F238E27FC236}">
                <a16:creationId xmlns:a16="http://schemas.microsoft.com/office/drawing/2014/main" id="{8535C56C-7579-EAB1-4936-AF64C86CCC74}"/>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4" name="Picture 3" descr="A white cube with letters on it&#10;&#10;AI-generated content may be incorrect.">
            <a:extLst>
              <a:ext uri="{FF2B5EF4-FFF2-40B4-BE49-F238E27FC236}">
                <a16:creationId xmlns:a16="http://schemas.microsoft.com/office/drawing/2014/main" id="{D6032198-643B-B655-1EEA-B077F15BFC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2885709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A14DD68-A6B5-4DC9-AF91-6C0F4CD1A704}"/>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a:solidFill>
                  <a:srgbClr val="FFFFFF"/>
                </a:solidFill>
                <a:latin typeface="+mj-lt"/>
                <a:ea typeface="+mj-ea"/>
                <a:cs typeface="+mj-cs"/>
              </a:rPr>
              <a:t>VMware 60-Month TCO</a:t>
            </a:r>
          </a:p>
        </p:txBody>
      </p:sp>
      <p:graphicFrame>
        <p:nvGraphicFramePr>
          <p:cNvPr id="4" name="Chart 3">
            <a:extLst>
              <a:ext uri="{FF2B5EF4-FFF2-40B4-BE49-F238E27FC236}">
                <a16:creationId xmlns:a16="http://schemas.microsoft.com/office/drawing/2014/main" id="{B29376BB-7303-4066-B4A7-39B73A72243E}"/>
              </a:ext>
            </a:extLst>
          </p:cNvPr>
          <p:cNvGraphicFramePr>
            <a:graphicFrameLocks/>
          </p:cNvGraphicFramePr>
          <p:nvPr>
            <p:extLst>
              <p:ext uri="{D42A27DB-BD31-4B8C-83A1-F6EECF244321}">
                <p14:modId xmlns:p14="http://schemas.microsoft.com/office/powerpoint/2010/main" val="1222537768"/>
              </p:ext>
            </p:extLst>
          </p:nvPr>
        </p:nvGraphicFramePr>
        <p:xfrm>
          <a:off x="4502428" y="467208"/>
          <a:ext cx="7225748" cy="5923584"/>
        </p:xfrm>
        <a:graphic>
          <a:graphicData uri="http://schemas.openxmlformats.org/drawingml/2006/chart">
            <c:chart xmlns:c="http://schemas.openxmlformats.org/drawingml/2006/chart" xmlns:r="http://schemas.openxmlformats.org/officeDocument/2006/relationships" r:id="rId3"/>
          </a:graphicData>
        </a:graphic>
      </p:graphicFrame>
      <p:sp>
        <p:nvSpPr>
          <p:cNvPr id="3" name="Footer Placeholder 6">
            <a:extLst>
              <a:ext uri="{FF2B5EF4-FFF2-40B4-BE49-F238E27FC236}">
                <a16:creationId xmlns:a16="http://schemas.microsoft.com/office/drawing/2014/main" id="{71740719-7454-EC97-78CF-BE3619031A5D}"/>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spTree>
    <p:extLst>
      <p:ext uri="{BB962C8B-B14F-4D97-AF65-F5344CB8AC3E}">
        <p14:creationId xmlns:p14="http://schemas.microsoft.com/office/powerpoint/2010/main" val="714298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9268FB-9BB2-45BE-8410-87B350F9A428}"/>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kern="1200" dirty="0">
                <a:solidFill>
                  <a:srgbClr val="FFFFFF"/>
                </a:solidFill>
                <a:latin typeface="+mj-lt"/>
                <a:ea typeface="+mj-ea"/>
                <a:cs typeface="+mj-cs"/>
              </a:rPr>
              <a:t>Proxmox VE</a:t>
            </a:r>
          </a:p>
        </p:txBody>
      </p:sp>
      <p:sp>
        <p:nvSpPr>
          <p:cNvPr id="6" name="Text Placeholder 2">
            <a:extLst>
              <a:ext uri="{FF2B5EF4-FFF2-40B4-BE49-F238E27FC236}">
                <a16:creationId xmlns:a16="http://schemas.microsoft.com/office/drawing/2014/main" id="{24567B70-BB73-8665-0710-13F3F0B95D84}"/>
              </a:ext>
            </a:extLst>
          </p:cNvPr>
          <p:cNvSpPr txBox="1">
            <a:spLocks/>
          </p:cNvSpPr>
          <p:nvPr/>
        </p:nvSpPr>
        <p:spPr>
          <a:xfrm>
            <a:off x="839788" y="1681163"/>
            <a:ext cx="5157787"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Advantages</a:t>
            </a:r>
          </a:p>
        </p:txBody>
      </p:sp>
      <p:sp>
        <p:nvSpPr>
          <p:cNvPr id="7" name="Content Placeholder 3">
            <a:extLst>
              <a:ext uri="{FF2B5EF4-FFF2-40B4-BE49-F238E27FC236}">
                <a16:creationId xmlns:a16="http://schemas.microsoft.com/office/drawing/2014/main" id="{D9B819A2-0CB4-0AB0-CB23-4DBFFAAE200C}"/>
              </a:ext>
            </a:extLst>
          </p:cNvPr>
          <p:cNvSpPr txBox="1">
            <a:spLocks/>
          </p:cNvSpPr>
          <p:nvPr/>
        </p:nvSpPr>
        <p:spPr>
          <a:xfrm>
            <a:off x="839788" y="2505074"/>
            <a:ext cx="5157787" cy="410488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Cost</a:t>
            </a:r>
          </a:p>
          <a:p>
            <a:r>
              <a:rPr lang="en-US" sz="2000" dirty="0"/>
              <a:t>KVM Hypervisor</a:t>
            </a:r>
          </a:p>
          <a:p>
            <a:r>
              <a:rPr lang="en-US" sz="2000" dirty="0"/>
              <a:t>Wide hardware compatibility</a:t>
            </a:r>
          </a:p>
          <a:p>
            <a:r>
              <a:rPr lang="en-US" sz="2000" dirty="0"/>
              <a:t>HCI included at all license levels</a:t>
            </a:r>
          </a:p>
          <a:p>
            <a:r>
              <a:rPr lang="en-US" sz="2000" dirty="0"/>
              <a:t>Proxmox full feature Open-Source edition – no cost, no support</a:t>
            </a:r>
          </a:p>
          <a:p>
            <a:r>
              <a:rPr lang="en-US" sz="2000" dirty="0"/>
              <a:t>Supported by many Business Continuity suites</a:t>
            </a:r>
          </a:p>
          <a:p>
            <a:r>
              <a:rPr lang="en-US" sz="2000" dirty="0"/>
              <a:t>Has native backup/DRaaS Tools</a:t>
            </a:r>
          </a:p>
          <a:p>
            <a:r>
              <a:rPr lang="en-US" sz="2000" dirty="0"/>
              <a:t>Embedded migration from VMware</a:t>
            </a:r>
          </a:p>
          <a:p>
            <a:r>
              <a:rPr lang="en-US" sz="2000" dirty="0"/>
              <a:t>Native container support</a:t>
            </a:r>
          </a:p>
        </p:txBody>
      </p:sp>
      <p:sp>
        <p:nvSpPr>
          <p:cNvPr id="8" name="Text Placeholder 4">
            <a:extLst>
              <a:ext uri="{FF2B5EF4-FFF2-40B4-BE49-F238E27FC236}">
                <a16:creationId xmlns:a16="http://schemas.microsoft.com/office/drawing/2014/main" id="{CA2C6FCD-24C3-63C7-F08D-970C8FAE80E9}"/>
              </a:ext>
            </a:extLst>
          </p:cNvPr>
          <p:cNvSpPr txBox="1">
            <a:spLocks/>
          </p:cNvSpPr>
          <p:nvPr/>
        </p:nvSpPr>
        <p:spPr>
          <a:xfrm>
            <a:off x="6172200" y="1681163"/>
            <a:ext cx="5183188"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Disadvantages</a:t>
            </a:r>
          </a:p>
        </p:txBody>
      </p:sp>
      <p:sp>
        <p:nvSpPr>
          <p:cNvPr id="9" name="Content Placeholder 5">
            <a:extLst>
              <a:ext uri="{FF2B5EF4-FFF2-40B4-BE49-F238E27FC236}">
                <a16:creationId xmlns:a16="http://schemas.microsoft.com/office/drawing/2014/main" id="{B3140411-506D-119C-1783-3D439C4802E5}"/>
              </a:ext>
            </a:extLst>
          </p:cNvPr>
          <p:cNvSpPr txBox="1">
            <a:spLocks/>
          </p:cNvSpPr>
          <p:nvPr/>
        </p:nvSpPr>
        <p:spPr>
          <a:xfrm>
            <a:off x="6172200" y="2505075"/>
            <a:ext cx="5183188" cy="368458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Manageable only per cluster</a:t>
            </a:r>
          </a:p>
          <a:p>
            <a:r>
              <a:rPr lang="en-US" sz="2000" dirty="0"/>
              <a:t>Required Linux / technical skills</a:t>
            </a:r>
          </a:p>
        </p:txBody>
      </p:sp>
      <p:sp>
        <p:nvSpPr>
          <p:cNvPr id="11" name="Footer Placeholder 6">
            <a:extLst>
              <a:ext uri="{FF2B5EF4-FFF2-40B4-BE49-F238E27FC236}">
                <a16:creationId xmlns:a16="http://schemas.microsoft.com/office/drawing/2014/main" id="{941FB358-7B01-933F-F472-39D0B675FA96}"/>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13" name="Picture 12" descr="A white cube with letters on it&#10;&#10;AI-generated content may be incorrect.">
            <a:extLst>
              <a:ext uri="{FF2B5EF4-FFF2-40B4-BE49-F238E27FC236}">
                <a16:creationId xmlns:a16="http://schemas.microsoft.com/office/drawing/2014/main" id="{AFFF770F-2E1A-E89F-007E-9656DAE486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3290417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1FDDCA-5E3F-557F-1FB9-E28201ED19B2}"/>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0868EF-6E11-1000-22CD-3A38FE413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1D3D174-13E1-D1DF-79E3-B17E70018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CC478B1-4CB8-FD31-3C1A-5462D00232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6DF9691-624D-C94A-0280-5153B8978F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1F17AC-43ED-051A-9616-89C3161EB9B2}"/>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kern="1200">
                <a:solidFill>
                  <a:srgbClr val="FFFFFF"/>
                </a:solidFill>
                <a:latin typeface="+mj-lt"/>
                <a:ea typeface="+mj-ea"/>
                <a:cs typeface="+mj-cs"/>
              </a:rPr>
              <a:t>Proxmox VE Pricing</a:t>
            </a:r>
          </a:p>
        </p:txBody>
      </p:sp>
      <p:pic>
        <p:nvPicPr>
          <p:cNvPr id="5" name="Picture 4">
            <a:extLst>
              <a:ext uri="{FF2B5EF4-FFF2-40B4-BE49-F238E27FC236}">
                <a16:creationId xmlns:a16="http://schemas.microsoft.com/office/drawing/2014/main" id="{A1BF0E5D-EC92-C7B9-D424-D63B04944B6B}"/>
              </a:ext>
            </a:extLst>
          </p:cNvPr>
          <p:cNvPicPr>
            <a:picLocks noChangeAspect="1"/>
          </p:cNvPicPr>
          <p:nvPr/>
        </p:nvPicPr>
        <p:blipFill>
          <a:blip r:embed="rId3"/>
          <a:srcRect l="15662" t="26176" r="16618" b="9072"/>
          <a:stretch/>
        </p:blipFill>
        <p:spPr>
          <a:xfrm>
            <a:off x="1804542" y="1966293"/>
            <a:ext cx="8582914" cy="4452160"/>
          </a:xfrm>
          <a:prstGeom prst="rect">
            <a:avLst/>
          </a:prstGeom>
        </p:spPr>
      </p:pic>
      <p:sp>
        <p:nvSpPr>
          <p:cNvPr id="3" name="Footer Placeholder 6">
            <a:extLst>
              <a:ext uri="{FF2B5EF4-FFF2-40B4-BE49-F238E27FC236}">
                <a16:creationId xmlns:a16="http://schemas.microsoft.com/office/drawing/2014/main" id="{96A716B2-6A52-99FA-66A0-8A42BD0906BF}"/>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4" name="Picture 3" descr="A white cube with letters on it&#10;&#10;AI-generated content may be incorrect.">
            <a:extLst>
              <a:ext uri="{FF2B5EF4-FFF2-40B4-BE49-F238E27FC236}">
                <a16:creationId xmlns:a16="http://schemas.microsoft.com/office/drawing/2014/main" id="{312ED56B-1514-86AF-1000-6344467878F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1450674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533E62-4A20-4204-A040-54C775BCB28E}"/>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kern="1200">
                <a:solidFill>
                  <a:srgbClr val="FFFFFF"/>
                </a:solidFill>
                <a:latin typeface="+mj-lt"/>
                <a:ea typeface="+mj-ea"/>
                <a:cs typeface="+mj-cs"/>
              </a:rPr>
              <a:t>Proxmox VE Licensing Cost</a:t>
            </a:r>
          </a:p>
        </p:txBody>
      </p:sp>
      <p:graphicFrame>
        <p:nvGraphicFramePr>
          <p:cNvPr id="4" name="Table 3">
            <a:extLst>
              <a:ext uri="{FF2B5EF4-FFF2-40B4-BE49-F238E27FC236}">
                <a16:creationId xmlns:a16="http://schemas.microsoft.com/office/drawing/2014/main" id="{990ADFE0-B5BA-499C-B817-9EA02384526B}"/>
              </a:ext>
            </a:extLst>
          </p:cNvPr>
          <p:cNvGraphicFramePr>
            <a:graphicFrameLocks noGrp="1"/>
          </p:cNvGraphicFramePr>
          <p:nvPr>
            <p:extLst>
              <p:ext uri="{D42A27DB-BD31-4B8C-83A1-F6EECF244321}">
                <p14:modId xmlns:p14="http://schemas.microsoft.com/office/powerpoint/2010/main" val="146520289"/>
              </p:ext>
            </p:extLst>
          </p:nvPr>
        </p:nvGraphicFramePr>
        <p:xfrm>
          <a:off x="432225" y="2257900"/>
          <a:ext cx="11327550" cy="3868950"/>
        </p:xfrm>
        <a:graphic>
          <a:graphicData uri="http://schemas.openxmlformats.org/drawingml/2006/table">
            <a:tbl>
              <a:tblPr firstRow="1" firstCol="1" bandRow="1"/>
              <a:tblGrid>
                <a:gridCol w="3374035">
                  <a:extLst>
                    <a:ext uri="{9D8B030D-6E8A-4147-A177-3AD203B41FA5}">
                      <a16:colId xmlns:a16="http://schemas.microsoft.com/office/drawing/2014/main" val="3677692579"/>
                    </a:ext>
                  </a:extLst>
                </a:gridCol>
                <a:gridCol w="2288529">
                  <a:extLst>
                    <a:ext uri="{9D8B030D-6E8A-4147-A177-3AD203B41FA5}">
                      <a16:colId xmlns:a16="http://schemas.microsoft.com/office/drawing/2014/main" val="838821108"/>
                    </a:ext>
                  </a:extLst>
                </a:gridCol>
                <a:gridCol w="2832493">
                  <a:extLst>
                    <a:ext uri="{9D8B030D-6E8A-4147-A177-3AD203B41FA5}">
                      <a16:colId xmlns:a16="http://schemas.microsoft.com/office/drawing/2014/main" val="2738773285"/>
                    </a:ext>
                  </a:extLst>
                </a:gridCol>
                <a:gridCol w="2832493">
                  <a:extLst>
                    <a:ext uri="{9D8B030D-6E8A-4147-A177-3AD203B41FA5}">
                      <a16:colId xmlns:a16="http://schemas.microsoft.com/office/drawing/2014/main" val="89586465"/>
                    </a:ext>
                  </a:extLst>
                </a:gridCol>
              </a:tblGrid>
              <a:tr h="589020">
                <a:tc>
                  <a:txBody>
                    <a:bodyPr/>
                    <a:lstStyle/>
                    <a:p>
                      <a:pPr marL="0" marR="0">
                        <a:lnSpc>
                          <a:spcPct val="107000"/>
                        </a:lnSpc>
                        <a:spcBef>
                          <a:spcPts val="0"/>
                        </a:spcBef>
                        <a:spcAft>
                          <a:spcPts val="0"/>
                        </a:spcAft>
                      </a:pPr>
                      <a:r>
                        <a:rPr lang="en-US" sz="1700" b="1">
                          <a:effectLst/>
                          <a:latin typeface="Calibri" panose="020F0502020204030204" pitchFamily="34" charset="0"/>
                          <a:ea typeface="Calibri" panose="020F0502020204030204" pitchFamily="34" charset="0"/>
                          <a:cs typeface="Times New Roman" panose="02020603050405020304" pitchFamily="18" charset="0"/>
                        </a:rPr>
                        <a:t> </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b="1">
                          <a:effectLst/>
                          <a:latin typeface="Calibri" panose="020F0502020204030204" pitchFamily="34" charset="0"/>
                          <a:ea typeface="Calibri" panose="020F0502020204030204" pitchFamily="34" charset="0"/>
                          <a:cs typeface="Times New Roman" panose="02020603050405020304" pitchFamily="18" charset="0"/>
                        </a:rPr>
                        <a:t>Single host with 2 X 8-Core CPUs</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b="1">
                          <a:effectLst/>
                          <a:latin typeface="Calibri" panose="020F0502020204030204" pitchFamily="34" charset="0"/>
                          <a:ea typeface="Calibri" panose="020F0502020204030204" pitchFamily="34" charset="0"/>
                          <a:cs typeface="Times New Roman" panose="02020603050405020304" pitchFamily="18" charset="0"/>
                        </a:rPr>
                        <a:t>3-Host cluster with 6 X 16-core CPUs</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b="1">
                          <a:effectLst/>
                          <a:latin typeface="Calibri" panose="020F0502020204030204" pitchFamily="34" charset="0"/>
                          <a:ea typeface="Calibri" panose="020F0502020204030204" pitchFamily="34" charset="0"/>
                          <a:cs typeface="Times New Roman" panose="02020603050405020304" pitchFamily="18" charset="0"/>
                        </a:rPr>
                        <a:t>3-Host cluster with 6 X 24-core CPUs</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3518973"/>
                  </a:ext>
                </a:extLst>
              </a:tr>
              <a:tr h="307951">
                <a:tc gridSpan="4">
                  <a:txBody>
                    <a:bodyPr/>
                    <a:lstStyle/>
                    <a:p>
                      <a:pPr marL="0" marR="0" algn="ctr">
                        <a:lnSpc>
                          <a:spcPct val="107000"/>
                        </a:lnSpc>
                        <a:spcBef>
                          <a:spcPts val="0"/>
                        </a:spcBef>
                        <a:spcAft>
                          <a:spcPts val="0"/>
                        </a:spcAft>
                      </a:pPr>
                      <a:r>
                        <a:rPr lang="en-US" sz="1700" b="1">
                          <a:effectLst/>
                          <a:latin typeface="Calibri" panose="020F0502020204030204" pitchFamily="34" charset="0"/>
                          <a:ea typeface="Calibri" panose="020F0502020204030204" pitchFamily="34" charset="0"/>
                          <a:cs typeface="Times New Roman" panose="02020603050405020304" pitchFamily="18" charset="0"/>
                        </a:rPr>
                        <a:t>Proxmox VE Licensing Options</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8022479"/>
                  </a:ext>
                </a:extLst>
              </a:tr>
              <a:tr h="307951">
                <a:tc>
                  <a:txBody>
                    <a:bodyPr/>
                    <a:lstStyle/>
                    <a:p>
                      <a:pPr marL="0" marR="0">
                        <a:lnSpc>
                          <a:spcPct val="107000"/>
                        </a:lnSpc>
                        <a:spcBef>
                          <a:spcPts val="0"/>
                        </a:spcBef>
                        <a:spcAft>
                          <a:spcPts val="0"/>
                        </a:spcAft>
                      </a:pPr>
                      <a:r>
                        <a:rPr lang="en-US" sz="1700" b="1">
                          <a:effectLst/>
                          <a:latin typeface="Calibri" panose="020F0502020204030204" pitchFamily="34" charset="0"/>
                          <a:ea typeface="Calibri" panose="020F0502020204030204" pitchFamily="34" charset="0"/>
                          <a:cs typeface="Times New Roman" panose="02020603050405020304" pitchFamily="18" charset="0"/>
                        </a:rPr>
                        <a:t>Proxmox VE Open-Source*</a:t>
                      </a:r>
                      <a:r>
                        <a:rPr lang="en-US" sz="1700" b="1" baseline="30000">
                          <a:effectLst/>
                          <a:latin typeface="Calibri" panose="020F0502020204030204" pitchFamily="34" charset="0"/>
                          <a:ea typeface="Calibri" panose="020F0502020204030204" pitchFamily="34" charset="0"/>
                          <a:cs typeface="Times New Roman" panose="02020603050405020304" pitchFamily="18" charset="0"/>
                        </a:rPr>
                        <a:t>1</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€0/year</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€0/year</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€0/year</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1075652"/>
                  </a:ext>
                </a:extLst>
              </a:tr>
              <a:tr h="307951">
                <a:tc>
                  <a:txBody>
                    <a:bodyPr/>
                    <a:lstStyle/>
                    <a:p>
                      <a:pPr marL="0" marR="0">
                        <a:lnSpc>
                          <a:spcPct val="107000"/>
                        </a:lnSpc>
                        <a:spcBef>
                          <a:spcPts val="0"/>
                        </a:spcBef>
                        <a:spcAft>
                          <a:spcPts val="0"/>
                        </a:spcAft>
                      </a:pPr>
                      <a:r>
                        <a:rPr lang="en-US" sz="1700" b="1">
                          <a:effectLst/>
                          <a:latin typeface="Calibri" panose="020F0502020204030204" pitchFamily="34" charset="0"/>
                          <a:ea typeface="Calibri" panose="020F0502020204030204" pitchFamily="34" charset="0"/>
                          <a:cs typeface="Times New Roman" panose="02020603050405020304" pitchFamily="18" charset="0"/>
                        </a:rPr>
                        <a:t>Proxmox VE Community*</a:t>
                      </a:r>
                      <a:r>
                        <a:rPr lang="en-US" sz="1700" b="1" baseline="30000">
                          <a:effectLst/>
                          <a:latin typeface="Calibri" panose="020F0502020204030204" pitchFamily="34" charset="0"/>
                          <a:ea typeface="Calibri" panose="020F0502020204030204" pitchFamily="34" charset="0"/>
                          <a:cs typeface="Times New Roman" panose="02020603050405020304" pitchFamily="18" charset="0"/>
                        </a:rPr>
                        <a:t>+</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€230/year</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€690/year</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€690/year</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4897010"/>
                  </a:ext>
                </a:extLst>
              </a:tr>
              <a:tr h="307951">
                <a:tc>
                  <a:txBody>
                    <a:bodyPr/>
                    <a:lstStyle/>
                    <a:p>
                      <a:pPr marL="0" marR="0">
                        <a:lnSpc>
                          <a:spcPct val="107000"/>
                        </a:lnSpc>
                        <a:spcBef>
                          <a:spcPts val="0"/>
                        </a:spcBef>
                        <a:spcAft>
                          <a:spcPts val="0"/>
                        </a:spcAft>
                      </a:pPr>
                      <a:r>
                        <a:rPr lang="en-US" sz="1700" b="1">
                          <a:effectLst/>
                          <a:latin typeface="Calibri" panose="020F0502020204030204" pitchFamily="34" charset="0"/>
                          <a:ea typeface="Calibri" panose="020F0502020204030204" pitchFamily="34" charset="0"/>
                          <a:cs typeface="Times New Roman" panose="02020603050405020304" pitchFamily="18" charset="0"/>
                        </a:rPr>
                        <a:t>Proxmox VE Basic*</a:t>
                      </a:r>
                      <a:r>
                        <a:rPr lang="en-US" sz="1700" b="1" baseline="30000">
                          <a:effectLst/>
                          <a:latin typeface="Calibri" panose="020F0502020204030204" pitchFamily="34" charset="0"/>
                          <a:ea typeface="Calibri" panose="020F0502020204030204" pitchFamily="34" charset="0"/>
                          <a:cs typeface="Times New Roman" panose="02020603050405020304" pitchFamily="18" charset="0"/>
                        </a:rPr>
                        <a:t>+#</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€710/year</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€2,130/year</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€2,130/year</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4920639"/>
                  </a:ext>
                </a:extLst>
              </a:tr>
              <a:tr h="307951">
                <a:tc>
                  <a:txBody>
                    <a:bodyPr/>
                    <a:lstStyle/>
                    <a:p>
                      <a:pPr marL="0" marR="0">
                        <a:lnSpc>
                          <a:spcPct val="107000"/>
                        </a:lnSpc>
                        <a:spcBef>
                          <a:spcPts val="0"/>
                        </a:spcBef>
                        <a:spcAft>
                          <a:spcPts val="0"/>
                        </a:spcAft>
                      </a:pPr>
                      <a:r>
                        <a:rPr lang="en-US" sz="1700" b="1">
                          <a:effectLst/>
                          <a:latin typeface="Calibri" panose="020F0502020204030204" pitchFamily="34" charset="0"/>
                          <a:ea typeface="Calibri" panose="020F0502020204030204" pitchFamily="34" charset="0"/>
                          <a:cs typeface="Times New Roman" panose="02020603050405020304" pitchFamily="18" charset="0"/>
                        </a:rPr>
                        <a:t>Proxmox VE Standard*</a:t>
                      </a:r>
                      <a:r>
                        <a:rPr lang="en-US" sz="1700" b="1" baseline="30000">
                          <a:effectLst/>
                          <a:latin typeface="Calibri" panose="020F0502020204030204" pitchFamily="34" charset="0"/>
                          <a:ea typeface="Calibri" panose="020F0502020204030204" pitchFamily="34" charset="0"/>
                          <a:cs typeface="Times New Roman" panose="02020603050405020304" pitchFamily="18" charset="0"/>
                        </a:rPr>
                        <a:t>+#</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€1,060/year</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€3,180/year</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€3,180/year</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7261472"/>
                  </a:ext>
                </a:extLst>
              </a:tr>
              <a:tr h="307951">
                <a:tc>
                  <a:txBody>
                    <a:bodyPr/>
                    <a:lstStyle/>
                    <a:p>
                      <a:pPr marL="0" marR="0">
                        <a:lnSpc>
                          <a:spcPct val="107000"/>
                        </a:lnSpc>
                        <a:spcBef>
                          <a:spcPts val="0"/>
                        </a:spcBef>
                        <a:spcAft>
                          <a:spcPts val="0"/>
                        </a:spcAft>
                      </a:pPr>
                      <a:r>
                        <a:rPr lang="en-US" sz="1700" b="1">
                          <a:effectLst/>
                          <a:latin typeface="Calibri" panose="020F0502020204030204" pitchFamily="34" charset="0"/>
                          <a:ea typeface="Calibri" panose="020F0502020204030204" pitchFamily="34" charset="0"/>
                          <a:cs typeface="Times New Roman" panose="02020603050405020304" pitchFamily="18" charset="0"/>
                        </a:rPr>
                        <a:t>Proxmox VE Premium*</a:t>
                      </a:r>
                      <a:r>
                        <a:rPr lang="en-US" sz="1700" b="1" baseline="30000">
                          <a:effectLst/>
                          <a:latin typeface="Calibri" panose="020F0502020204030204" pitchFamily="34" charset="0"/>
                          <a:ea typeface="Calibri" panose="020F0502020204030204" pitchFamily="34" charset="0"/>
                          <a:cs typeface="Times New Roman" panose="02020603050405020304" pitchFamily="18" charset="0"/>
                        </a:rPr>
                        <a:t>+#</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€2,120/year</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€6,360/year</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€6,360/year</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0514433"/>
                  </a:ext>
                </a:extLst>
              </a:tr>
              <a:tr h="1432224">
                <a:tc gridSpan="4">
                  <a:txBody>
                    <a:bodyPr/>
                    <a:lstStyle/>
                    <a:p>
                      <a:pPr marL="0" marR="0" algn="ctr">
                        <a:lnSpc>
                          <a:spcPct val="107000"/>
                        </a:lnSpc>
                        <a:spcBef>
                          <a:spcPts val="0"/>
                        </a:spcBef>
                        <a:spcAft>
                          <a:spcPts val="0"/>
                        </a:spcAft>
                      </a:pPr>
                      <a:r>
                        <a:rPr lang="en-US" sz="1700" b="1">
                          <a:effectLst/>
                          <a:latin typeface="Calibri" panose="020F0502020204030204" pitchFamily="34" charset="0"/>
                          <a:ea typeface="Calibri" panose="020F0502020204030204" pitchFamily="34" charset="0"/>
                          <a:cs typeface="Times New Roman" panose="02020603050405020304" pitchFamily="18" charset="0"/>
                        </a:rPr>
                        <a:t>Proxmox VE “fine print”</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700">
                          <a:effectLst/>
                          <a:latin typeface="Calibri" panose="020F0502020204030204" pitchFamily="34" charset="0"/>
                          <a:ea typeface="Calibri" panose="020F0502020204030204" pitchFamily="34" charset="0"/>
                          <a:cs typeface="Times New Roman" panose="02020603050405020304" pitchFamily="18" charset="0"/>
                        </a:rPr>
                        <a:t>*All Versions Include Complete Feature Set including clustering and HCI CEPH Storage</a:t>
                      </a:r>
                    </a:p>
                    <a:p>
                      <a:pPr marL="0" marR="0">
                        <a:lnSpc>
                          <a:spcPct val="107000"/>
                        </a:lnSpc>
                        <a:spcBef>
                          <a:spcPts val="0"/>
                        </a:spcBef>
                        <a:spcAft>
                          <a:spcPts val="0"/>
                        </a:spcAft>
                      </a:pPr>
                      <a:r>
                        <a:rPr lang="en-US" sz="1700" baseline="30000">
                          <a:effectLst/>
                          <a:latin typeface="Calibri" panose="020F0502020204030204" pitchFamily="34" charset="0"/>
                          <a:ea typeface="Calibri" panose="020F0502020204030204" pitchFamily="34" charset="0"/>
                          <a:cs typeface="Times New Roman" panose="02020603050405020304" pitchFamily="18" charset="0"/>
                        </a:rPr>
                        <a:t>+</a:t>
                      </a:r>
                      <a:r>
                        <a:rPr lang="en-US" sz="1700">
                          <a:effectLst/>
                          <a:latin typeface="Calibri" panose="020F0502020204030204" pitchFamily="34" charset="0"/>
                          <a:ea typeface="Calibri" panose="020F0502020204030204" pitchFamily="34" charset="0"/>
                          <a:cs typeface="Times New Roman" panose="02020603050405020304" pitchFamily="18" charset="0"/>
                        </a:rPr>
                        <a:t>Access to Enterprise Repositories</a:t>
                      </a:r>
                    </a:p>
                    <a:p>
                      <a:pPr marL="0" marR="0">
                        <a:lnSpc>
                          <a:spcPct val="107000"/>
                        </a:lnSpc>
                        <a:spcBef>
                          <a:spcPts val="0"/>
                        </a:spcBef>
                        <a:spcAft>
                          <a:spcPts val="0"/>
                        </a:spcAft>
                      </a:pPr>
                      <a:r>
                        <a:rPr lang="en-US" sz="1700" baseline="30000">
                          <a:effectLst/>
                          <a:latin typeface="Calibri" panose="020F0502020204030204" pitchFamily="34" charset="0"/>
                          <a:ea typeface="Calibri" panose="020F0502020204030204" pitchFamily="34" charset="0"/>
                          <a:cs typeface="Times New Roman" panose="02020603050405020304" pitchFamily="18" charset="0"/>
                        </a:rPr>
                        <a:t>#</a:t>
                      </a:r>
                      <a:r>
                        <a:rPr lang="en-US" sz="1700">
                          <a:effectLst/>
                          <a:latin typeface="Calibri" panose="020F0502020204030204" pitchFamily="34" charset="0"/>
                          <a:ea typeface="Calibri" panose="020F0502020204030204" pitchFamily="34" charset="0"/>
                          <a:cs typeface="Times New Roman" panose="02020603050405020304" pitchFamily="18" charset="0"/>
                        </a:rPr>
                        <a:t>Includes support tickets with Proxmox</a:t>
                      </a:r>
                    </a:p>
                    <a:p>
                      <a:pPr marL="0" marR="0">
                        <a:lnSpc>
                          <a:spcPct val="107000"/>
                        </a:lnSpc>
                        <a:spcBef>
                          <a:spcPts val="0"/>
                        </a:spcBef>
                        <a:spcAft>
                          <a:spcPts val="0"/>
                        </a:spcAft>
                      </a:pPr>
                      <a:r>
                        <a:rPr lang="en-US" sz="1700" baseline="30000">
                          <a:effectLst/>
                          <a:latin typeface="Calibri" panose="020F0502020204030204" pitchFamily="34" charset="0"/>
                          <a:ea typeface="Calibri" panose="020F0502020204030204" pitchFamily="34" charset="0"/>
                          <a:cs typeface="Times New Roman" panose="02020603050405020304" pitchFamily="18" charset="0"/>
                        </a:rPr>
                        <a:t>1</a:t>
                      </a:r>
                      <a:r>
                        <a:rPr lang="en-US" sz="1700">
                          <a:effectLst/>
                          <a:latin typeface="Calibri" panose="020F0502020204030204" pitchFamily="34" charset="0"/>
                          <a:ea typeface="Calibri" panose="020F0502020204030204" pitchFamily="34" charset="0"/>
                          <a:cs typeface="Times New Roman" panose="02020603050405020304" pitchFamily="18" charset="0"/>
                        </a:rPr>
                        <a:t>No-Subscription Repository only</a:t>
                      </a:r>
                    </a:p>
                  </a:txBody>
                  <a:tcPr marL="73875" marR="73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67630214"/>
                  </a:ext>
                </a:extLst>
              </a:tr>
            </a:tbl>
          </a:graphicData>
        </a:graphic>
      </p:graphicFrame>
      <p:sp>
        <p:nvSpPr>
          <p:cNvPr id="3" name="Footer Placeholder 6">
            <a:extLst>
              <a:ext uri="{FF2B5EF4-FFF2-40B4-BE49-F238E27FC236}">
                <a16:creationId xmlns:a16="http://schemas.microsoft.com/office/drawing/2014/main" id="{D6913FDD-1FE9-D5DC-AED6-D7F32F23C20C}"/>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5" name="Picture 4" descr="A white cube with letters on it&#10;&#10;AI-generated content may be incorrect.">
            <a:extLst>
              <a:ext uri="{FF2B5EF4-FFF2-40B4-BE49-F238E27FC236}">
                <a16:creationId xmlns:a16="http://schemas.microsoft.com/office/drawing/2014/main" id="{4A9B5635-4F9F-5DF5-5093-49E8ECC608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559288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8012138-D1C3-3FFE-58E5-22034D1D9D52}"/>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78D1378-71DC-DED7-6191-BE6D360F1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04D622E-AAC1-79A0-0D28-C6E2E3E544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86CEF8B-725C-26CC-0BDE-F62F0C9E5F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ABB22D-7A30-6CFB-A4DA-5C05BBB064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0BEEF3-84C5-A789-7C79-74845638F50B}"/>
              </a:ext>
            </a:extLst>
          </p:cNvPr>
          <p:cNvSpPr>
            <a:spLocks noGrp="1"/>
          </p:cNvSpPr>
          <p:nvPr>
            <p:ph type="title"/>
          </p:nvPr>
        </p:nvSpPr>
        <p:spPr>
          <a:xfrm>
            <a:off x="699713" y="248038"/>
            <a:ext cx="7063721" cy="1159200"/>
          </a:xfrm>
        </p:spPr>
        <p:txBody>
          <a:bodyPr vert="horz" lIns="91440" tIns="45720" rIns="91440" bIns="45720" rtlCol="0" anchor="ctr">
            <a:normAutofit fontScale="90000"/>
          </a:bodyPr>
          <a:lstStyle/>
          <a:p>
            <a:r>
              <a:rPr lang="en-US" sz="4000" dirty="0">
                <a:solidFill>
                  <a:schemeClr val="bg1"/>
                </a:solidFill>
              </a:rPr>
              <a:t>Real-World CAPEX for Proxmox Clusters</a:t>
            </a:r>
            <a:endParaRPr lang="en-US" sz="4000" kern="1200" dirty="0">
              <a:solidFill>
                <a:schemeClr val="bg1"/>
              </a:solidFill>
              <a:latin typeface="+mj-lt"/>
              <a:ea typeface="+mj-ea"/>
              <a:cs typeface="+mj-cs"/>
            </a:endParaRPr>
          </a:p>
        </p:txBody>
      </p:sp>
      <p:sp>
        <p:nvSpPr>
          <p:cNvPr id="3" name="Text Placeholder 3">
            <a:extLst>
              <a:ext uri="{FF2B5EF4-FFF2-40B4-BE49-F238E27FC236}">
                <a16:creationId xmlns:a16="http://schemas.microsoft.com/office/drawing/2014/main" id="{867A35BC-A553-2137-028D-8DE359D28A69}"/>
              </a:ext>
            </a:extLst>
          </p:cNvPr>
          <p:cNvSpPr txBox="1">
            <a:spLocks/>
          </p:cNvSpPr>
          <p:nvPr/>
        </p:nvSpPr>
        <p:spPr>
          <a:xfrm>
            <a:off x="839788" y="1681163"/>
            <a:ext cx="5157787"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Proxmox VE with traditional SAN</a:t>
            </a:r>
          </a:p>
        </p:txBody>
      </p:sp>
      <p:sp>
        <p:nvSpPr>
          <p:cNvPr id="5" name="Content Placeholder 4">
            <a:extLst>
              <a:ext uri="{FF2B5EF4-FFF2-40B4-BE49-F238E27FC236}">
                <a16:creationId xmlns:a16="http://schemas.microsoft.com/office/drawing/2014/main" id="{51C1EC4F-C84F-2266-BE39-F7F9DD4F3C1D}"/>
              </a:ext>
            </a:extLst>
          </p:cNvPr>
          <p:cNvSpPr txBox="1">
            <a:spLocks/>
          </p:cNvSpPr>
          <p:nvPr/>
        </p:nvSpPr>
        <p:spPr>
          <a:xfrm>
            <a:off x="839788" y="2505075"/>
            <a:ext cx="5157787" cy="368458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3-node HPE cluster ($104,000)</a:t>
            </a:r>
          </a:p>
          <a:p>
            <a:pPr lvl="1"/>
            <a:r>
              <a:rPr lang="en-US"/>
              <a:t>6 X Intel 6444Y 3.6GHz 16C CPU</a:t>
            </a:r>
          </a:p>
          <a:p>
            <a:pPr lvl="1"/>
            <a:r>
              <a:rPr lang="en-US"/>
              <a:t>576 GB RAM</a:t>
            </a:r>
          </a:p>
          <a:p>
            <a:pPr lvl="1"/>
            <a:r>
              <a:rPr lang="en-US"/>
              <a:t>6 X 1TB Install SSD</a:t>
            </a:r>
          </a:p>
          <a:p>
            <a:pPr lvl="1"/>
            <a:r>
              <a:rPr lang="en-US"/>
              <a:t>18 TB NET HPE MSA iSCSI SAN</a:t>
            </a:r>
          </a:p>
          <a:p>
            <a:pPr lvl="1"/>
            <a:r>
              <a:rPr lang="en-US"/>
              <a:t>3-yr Tech Care Essential Warranty</a:t>
            </a:r>
          </a:p>
          <a:p>
            <a:r>
              <a:rPr lang="en-US"/>
              <a:t>On-Site installation 4-days</a:t>
            </a:r>
          </a:p>
          <a:p>
            <a:pPr marL="0" indent="0">
              <a:buFont typeface="Arial" panose="020B0604020202020204" pitchFamily="34" charset="0"/>
              <a:buNone/>
            </a:pPr>
            <a:endParaRPr lang="en-US"/>
          </a:p>
          <a:p>
            <a:pPr lvl="1"/>
            <a:endParaRPr lang="en-US"/>
          </a:p>
          <a:p>
            <a:pPr lvl="1"/>
            <a:endParaRPr lang="en-US" dirty="0"/>
          </a:p>
        </p:txBody>
      </p:sp>
      <p:sp>
        <p:nvSpPr>
          <p:cNvPr id="6" name="Text Placeholder 5">
            <a:extLst>
              <a:ext uri="{FF2B5EF4-FFF2-40B4-BE49-F238E27FC236}">
                <a16:creationId xmlns:a16="http://schemas.microsoft.com/office/drawing/2014/main" id="{EA5D905D-38DD-D28A-05AA-47EFE8507777}"/>
              </a:ext>
            </a:extLst>
          </p:cNvPr>
          <p:cNvSpPr txBox="1">
            <a:spLocks/>
          </p:cNvSpPr>
          <p:nvPr/>
        </p:nvSpPr>
        <p:spPr>
          <a:xfrm>
            <a:off x="6172200" y="1681163"/>
            <a:ext cx="5713804"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Proxmox VE with HCI CEPH Storage</a:t>
            </a:r>
          </a:p>
        </p:txBody>
      </p:sp>
      <p:sp>
        <p:nvSpPr>
          <p:cNvPr id="7" name="Content Placeholder 6">
            <a:extLst>
              <a:ext uri="{FF2B5EF4-FFF2-40B4-BE49-F238E27FC236}">
                <a16:creationId xmlns:a16="http://schemas.microsoft.com/office/drawing/2014/main" id="{B9909070-0A9F-DBDE-5312-A9CE5D3A7FE8}"/>
              </a:ext>
            </a:extLst>
          </p:cNvPr>
          <p:cNvSpPr txBox="1">
            <a:spLocks/>
          </p:cNvSpPr>
          <p:nvPr/>
        </p:nvSpPr>
        <p:spPr>
          <a:xfrm>
            <a:off x="6172200" y="2505075"/>
            <a:ext cx="5183188" cy="368458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3-node HPE cluster ($127,000)</a:t>
            </a:r>
          </a:p>
          <a:p>
            <a:pPr lvl="1"/>
            <a:r>
              <a:rPr lang="en-US"/>
              <a:t>6 X Intel 6444Y 3.6GHz 16C CPU</a:t>
            </a:r>
          </a:p>
          <a:p>
            <a:pPr lvl="1"/>
            <a:r>
              <a:rPr lang="en-US"/>
              <a:t>576 GB RAM</a:t>
            </a:r>
          </a:p>
          <a:p>
            <a:pPr lvl="1"/>
            <a:r>
              <a:rPr lang="en-US"/>
              <a:t>6 X 1TB Install SSD</a:t>
            </a:r>
          </a:p>
          <a:p>
            <a:pPr lvl="1"/>
            <a:r>
              <a:rPr lang="en-US"/>
              <a:t>16 TB vSAN NET </a:t>
            </a:r>
          </a:p>
          <a:p>
            <a:pPr lvl="2"/>
            <a:r>
              <a:rPr lang="en-US"/>
              <a:t>6 X 1TB Cache Disks</a:t>
            </a:r>
          </a:p>
          <a:p>
            <a:pPr lvl="2"/>
            <a:r>
              <a:rPr lang="en-US"/>
              <a:t>12 X 4 TB Capacity disks</a:t>
            </a:r>
          </a:p>
          <a:p>
            <a:pPr lvl="1"/>
            <a:r>
              <a:rPr lang="en-US"/>
              <a:t>3-yr Tech Care Essential Warranty</a:t>
            </a:r>
          </a:p>
          <a:p>
            <a:r>
              <a:rPr lang="en-US"/>
              <a:t>On-site installation 4-days</a:t>
            </a:r>
          </a:p>
          <a:p>
            <a:pPr marL="0" indent="0">
              <a:buFont typeface="Arial" panose="020B0604020202020204" pitchFamily="34" charset="0"/>
              <a:buNone/>
            </a:pPr>
            <a:endParaRPr lang="en-US"/>
          </a:p>
          <a:p>
            <a:endParaRPr lang="en-US" dirty="0"/>
          </a:p>
        </p:txBody>
      </p:sp>
      <p:sp>
        <p:nvSpPr>
          <p:cNvPr id="8" name="Footer Placeholder 6">
            <a:extLst>
              <a:ext uri="{FF2B5EF4-FFF2-40B4-BE49-F238E27FC236}">
                <a16:creationId xmlns:a16="http://schemas.microsoft.com/office/drawing/2014/main" id="{0ACD3AB8-EB9F-435A-4BB0-08FC66CF0C8A}"/>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10" name="Picture 9" descr="A white cube with letters on it&#10;&#10;AI-generated content may be incorrect.">
            <a:extLst>
              <a:ext uri="{FF2B5EF4-FFF2-40B4-BE49-F238E27FC236}">
                <a16:creationId xmlns:a16="http://schemas.microsoft.com/office/drawing/2014/main" id="{E17B30DE-3D0D-0FE5-F883-9FA6C4C685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1490350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0D7017-684F-41CC-884A-45975DC72CB3}"/>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3700" kern="1200">
                <a:solidFill>
                  <a:srgbClr val="FFFFFF"/>
                </a:solidFill>
                <a:latin typeface="+mj-lt"/>
                <a:ea typeface="+mj-ea"/>
                <a:cs typeface="+mj-cs"/>
              </a:rPr>
              <a:t>CAPEX + OPEX for Proxmox VE Clusters</a:t>
            </a:r>
          </a:p>
        </p:txBody>
      </p:sp>
      <p:graphicFrame>
        <p:nvGraphicFramePr>
          <p:cNvPr id="5" name="Table 4">
            <a:extLst>
              <a:ext uri="{FF2B5EF4-FFF2-40B4-BE49-F238E27FC236}">
                <a16:creationId xmlns:a16="http://schemas.microsoft.com/office/drawing/2014/main" id="{55695720-CD6B-4BEA-9D86-07AEB420527F}"/>
              </a:ext>
            </a:extLst>
          </p:cNvPr>
          <p:cNvGraphicFramePr>
            <a:graphicFrameLocks noGrp="1"/>
          </p:cNvGraphicFramePr>
          <p:nvPr>
            <p:extLst>
              <p:ext uri="{D42A27DB-BD31-4B8C-83A1-F6EECF244321}">
                <p14:modId xmlns:p14="http://schemas.microsoft.com/office/powerpoint/2010/main" val="3039341906"/>
              </p:ext>
            </p:extLst>
          </p:nvPr>
        </p:nvGraphicFramePr>
        <p:xfrm>
          <a:off x="432225" y="2155378"/>
          <a:ext cx="11327550" cy="4073991"/>
        </p:xfrm>
        <a:graphic>
          <a:graphicData uri="http://schemas.openxmlformats.org/drawingml/2006/table">
            <a:tbl>
              <a:tblPr>
                <a:tableStyleId>{5C22544A-7EE6-4342-B048-85BDC9FD1C3A}</a:tableStyleId>
              </a:tblPr>
              <a:tblGrid>
                <a:gridCol w="2895386">
                  <a:extLst>
                    <a:ext uri="{9D8B030D-6E8A-4147-A177-3AD203B41FA5}">
                      <a16:colId xmlns:a16="http://schemas.microsoft.com/office/drawing/2014/main" val="3588938911"/>
                    </a:ext>
                  </a:extLst>
                </a:gridCol>
                <a:gridCol w="3936119">
                  <a:extLst>
                    <a:ext uri="{9D8B030D-6E8A-4147-A177-3AD203B41FA5}">
                      <a16:colId xmlns:a16="http://schemas.microsoft.com/office/drawing/2014/main" val="2045950316"/>
                    </a:ext>
                  </a:extLst>
                </a:gridCol>
                <a:gridCol w="4496045">
                  <a:extLst>
                    <a:ext uri="{9D8B030D-6E8A-4147-A177-3AD203B41FA5}">
                      <a16:colId xmlns:a16="http://schemas.microsoft.com/office/drawing/2014/main" val="2052688471"/>
                    </a:ext>
                  </a:extLst>
                </a:gridCol>
              </a:tblGrid>
              <a:tr h="682137">
                <a:tc>
                  <a:txBody>
                    <a:bodyPr/>
                    <a:lstStyle/>
                    <a:p>
                      <a:pPr algn="l" fontAlgn="b"/>
                      <a:endParaRPr lang="en-US" sz="2000" b="1" i="0" u="none" strike="noStrike">
                        <a:solidFill>
                          <a:srgbClr val="000000"/>
                        </a:solidFill>
                        <a:effectLst/>
                        <a:latin typeface="Calibri" panose="020F0502020204030204" pitchFamily="34" charset="0"/>
                      </a:endParaRPr>
                    </a:p>
                  </a:txBody>
                  <a:tcPr marL="12172" marR="12172" marT="12172" marB="0" anchor="b"/>
                </a:tc>
                <a:tc>
                  <a:txBody>
                    <a:bodyPr/>
                    <a:lstStyle/>
                    <a:p>
                      <a:pPr algn="l" fontAlgn="b"/>
                      <a:r>
                        <a:rPr lang="en-US" sz="2000" b="1" u="none" strike="noStrike">
                          <a:effectLst/>
                        </a:rPr>
                        <a:t>Proxmox VE Standard w/iSCSI SAN</a:t>
                      </a:r>
                      <a:endParaRPr lang="en-US" sz="2000" b="1" i="0" u="none" strike="noStrike">
                        <a:solidFill>
                          <a:srgbClr val="000000"/>
                        </a:solidFill>
                        <a:effectLst/>
                        <a:latin typeface="Calibri" panose="020F0502020204030204" pitchFamily="34" charset="0"/>
                      </a:endParaRPr>
                    </a:p>
                  </a:txBody>
                  <a:tcPr marL="12172" marR="12172" marT="12172" marB="0" anchor="b"/>
                </a:tc>
                <a:tc>
                  <a:txBody>
                    <a:bodyPr/>
                    <a:lstStyle/>
                    <a:p>
                      <a:pPr algn="l" fontAlgn="b"/>
                      <a:r>
                        <a:rPr lang="en-US" sz="2000" b="1" u="none" strike="noStrike">
                          <a:effectLst/>
                        </a:rPr>
                        <a:t>Proxmox VE Standard w/HCI CEPH Storage</a:t>
                      </a:r>
                      <a:endParaRPr lang="en-US" sz="2000" b="1" i="0" u="none" strike="noStrike">
                        <a:solidFill>
                          <a:srgbClr val="000000"/>
                        </a:solidFill>
                        <a:effectLst/>
                        <a:latin typeface="Calibri" panose="020F0502020204030204" pitchFamily="34" charset="0"/>
                      </a:endParaRPr>
                    </a:p>
                  </a:txBody>
                  <a:tcPr marL="12172" marR="12172" marT="12172" marB="0" anchor="b"/>
                </a:tc>
                <a:extLst>
                  <a:ext uri="{0D108BD9-81ED-4DB2-BD59-A6C34878D82A}">
                    <a16:rowId xmlns:a16="http://schemas.microsoft.com/office/drawing/2014/main" val="690350104"/>
                  </a:ext>
                </a:extLst>
              </a:tr>
              <a:tr h="370525">
                <a:tc>
                  <a:txBody>
                    <a:bodyPr/>
                    <a:lstStyle/>
                    <a:p>
                      <a:pPr algn="l" fontAlgn="b"/>
                      <a:r>
                        <a:rPr lang="en-US" sz="2000" b="1" u="none" strike="noStrike">
                          <a:effectLst/>
                        </a:rPr>
                        <a:t>CAPEX</a:t>
                      </a:r>
                      <a:endParaRPr lang="en-US" sz="2000" b="1" i="0" u="none" strike="noStrike">
                        <a:solidFill>
                          <a:srgbClr val="000000"/>
                        </a:solidFill>
                        <a:effectLst/>
                        <a:latin typeface="Calibri" panose="020F0502020204030204" pitchFamily="34" charset="0"/>
                      </a:endParaRPr>
                    </a:p>
                  </a:txBody>
                  <a:tcPr marL="12172" marR="12172" marT="12172"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12172" marR="12172" marT="12172"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12172" marR="12172" marT="12172" marB="0" anchor="b"/>
                </a:tc>
                <a:extLst>
                  <a:ext uri="{0D108BD9-81ED-4DB2-BD59-A6C34878D82A}">
                    <a16:rowId xmlns:a16="http://schemas.microsoft.com/office/drawing/2014/main" val="1351094615"/>
                  </a:ext>
                </a:extLst>
              </a:tr>
              <a:tr h="370525">
                <a:tc>
                  <a:txBody>
                    <a:bodyPr/>
                    <a:lstStyle/>
                    <a:p>
                      <a:pPr algn="l" fontAlgn="b"/>
                      <a:r>
                        <a:rPr lang="en-US" sz="2000" b="1" u="none" strike="noStrike">
                          <a:effectLst/>
                        </a:rPr>
                        <a:t>Cluster Hardware</a:t>
                      </a:r>
                      <a:endParaRPr lang="en-US" sz="2000" b="1" i="0" u="none" strike="noStrike">
                        <a:solidFill>
                          <a:srgbClr val="000000"/>
                        </a:solidFill>
                        <a:effectLst/>
                        <a:latin typeface="Calibri" panose="020F0502020204030204" pitchFamily="34" charset="0"/>
                      </a:endParaRPr>
                    </a:p>
                  </a:txBody>
                  <a:tcPr marL="12172" marR="12172" marT="12172" marB="0" anchor="b"/>
                </a:tc>
                <a:tc>
                  <a:txBody>
                    <a:bodyPr/>
                    <a:lstStyle/>
                    <a:p>
                      <a:pPr algn="r" fontAlgn="b"/>
                      <a:r>
                        <a:rPr lang="en-US" sz="2000" u="none" strike="noStrike">
                          <a:effectLst/>
                        </a:rPr>
                        <a:t>$95,000.00</a:t>
                      </a:r>
                      <a:endParaRPr lang="en-US" sz="2000" b="0" i="0" u="none" strike="noStrike">
                        <a:solidFill>
                          <a:srgbClr val="000000"/>
                        </a:solidFill>
                        <a:effectLst/>
                        <a:latin typeface="Calibri" panose="020F0502020204030204" pitchFamily="34" charset="0"/>
                      </a:endParaRPr>
                    </a:p>
                  </a:txBody>
                  <a:tcPr marL="12172" marR="12172" marT="12172" marB="0" anchor="b"/>
                </a:tc>
                <a:tc>
                  <a:txBody>
                    <a:bodyPr/>
                    <a:lstStyle/>
                    <a:p>
                      <a:pPr algn="r" fontAlgn="b"/>
                      <a:r>
                        <a:rPr lang="en-US" sz="2000" u="none" strike="noStrike">
                          <a:effectLst/>
                        </a:rPr>
                        <a:t>$118,000.00</a:t>
                      </a:r>
                      <a:endParaRPr lang="en-US" sz="2000" b="0" i="0" u="none" strike="noStrike">
                        <a:solidFill>
                          <a:srgbClr val="000000"/>
                        </a:solidFill>
                        <a:effectLst/>
                        <a:latin typeface="Calibri" panose="020F0502020204030204" pitchFamily="34" charset="0"/>
                      </a:endParaRPr>
                    </a:p>
                  </a:txBody>
                  <a:tcPr marL="12172" marR="12172" marT="12172" marB="0" anchor="b"/>
                </a:tc>
                <a:extLst>
                  <a:ext uri="{0D108BD9-81ED-4DB2-BD59-A6C34878D82A}">
                    <a16:rowId xmlns:a16="http://schemas.microsoft.com/office/drawing/2014/main" val="110849294"/>
                  </a:ext>
                </a:extLst>
              </a:tr>
              <a:tr h="370525">
                <a:tc>
                  <a:txBody>
                    <a:bodyPr/>
                    <a:lstStyle/>
                    <a:p>
                      <a:pPr algn="l" fontAlgn="b"/>
                      <a:r>
                        <a:rPr lang="en-US" sz="2000" b="1" u="none" strike="noStrike">
                          <a:effectLst/>
                        </a:rPr>
                        <a:t>On-prem Installation</a:t>
                      </a:r>
                      <a:endParaRPr lang="en-US" sz="2000" b="1" i="0" u="none" strike="noStrike">
                        <a:solidFill>
                          <a:srgbClr val="000000"/>
                        </a:solidFill>
                        <a:effectLst/>
                        <a:latin typeface="Calibri" panose="020F0502020204030204" pitchFamily="34" charset="0"/>
                      </a:endParaRPr>
                    </a:p>
                  </a:txBody>
                  <a:tcPr marL="12172" marR="12172" marT="12172" marB="0" anchor="b"/>
                </a:tc>
                <a:tc>
                  <a:txBody>
                    <a:bodyPr/>
                    <a:lstStyle/>
                    <a:p>
                      <a:pPr algn="r" fontAlgn="b"/>
                      <a:r>
                        <a:rPr lang="en-US" sz="2000" u="none" strike="noStrike">
                          <a:effectLst/>
                        </a:rPr>
                        <a:t>$9,000.00</a:t>
                      </a:r>
                      <a:endParaRPr lang="en-US" sz="2000" b="0" i="0" u="none" strike="noStrike">
                        <a:solidFill>
                          <a:srgbClr val="000000"/>
                        </a:solidFill>
                        <a:effectLst/>
                        <a:latin typeface="Calibri" panose="020F0502020204030204" pitchFamily="34" charset="0"/>
                      </a:endParaRPr>
                    </a:p>
                  </a:txBody>
                  <a:tcPr marL="12172" marR="12172" marT="12172" marB="0" anchor="b"/>
                </a:tc>
                <a:tc>
                  <a:txBody>
                    <a:bodyPr/>
                    <a:lstStyle/>
                    <a:p>
                      <a:pPr algn="r" fontAlgn="b"/>
                      <a:r>
                        <a:rPr lang="en-US" sz="2000" u="none" strike="noStrike">
                          <a:effectLst/>
                        </a:rPr>
                        <a:t>$9,000.00</a:t>
                      </a:r>
                      <a:endParaRPr lang="en-US" sz="2000" b="0" i="0" u="none" strike="noStrike">
                        <a:solidFill>
                          <a:srgbClr val="000000"/>
                        </a:solidFill>
                        <a:effectLst/>
                        <a:latin typeface="Calibri" panose="020F0502020204030204" pitchFamily="34" charset="0"/>
                      </a:endParaRPr>
                    </a:p>
                  </a:txBody>
                  <a:tcPr marL="12172" marR="12172" marT="12172" marB="0" anchor="b"/>
                </a:tc>
                <a:extLst>
                  <a:ext uri="{0D108BD9-81ED-4DB2-BD59-A6C34878D82A}">
                    <a16:rowId xmlns:a16="http://schemas.microsoft.com/office/drawing/2014/main" val="1727034479"/>
                  </a:ext>
                </a:extLst>
              </a:tr>
              <a:tr h="370525">
                <a:tc>
                  <a:txBody>
                    <a:bodyPr/>
                    <a:lstStyle/>
                    <a:p>
                      <a:pPr algn="r" fontAlgn="b"/>
                      <a:r>
                        <a:rPr lang="en-US" sz="2000" b="1" u="none" strike="noStrike">
                          <a:effectLst/>
                        </a:rPr>
                        <a:t>TOTAL CAPEX:</a:t>
                      </a:r>
                      <a:endParaRPr lang="en-US" sz="2000" b="1" i="0" u="none" strike="noStrike">
                        <a:solidFill>
                          <a:srgbClr val="000000"/>
                        </a:solidFill>
                        <a:effectLst/>
                        <a:latin typeface="Calibri" panose="020F0502020204030204" pitchFamily="34" charset="0"/>
                      </a:endParaRPr>
                    </a:p>
                  </a:txBody>
                  <a:tcPr marL="12172" marR="12172" marT="12172" marB="0" anchor="b"/>
                </a:tc>
                <a:tc>
                  <a:txBody>
                    <a:bodyPr/>
                    <a:lstStyle/>
                    <a:p>
                      <a:pPr algn="r" fontAlgn="b"/>
                      <a:r>
                        <a:rPr lang="en-US" sz="2000" u="none" strike="noStrike">
                          <a:effectLst/>
                        </a:rPr>
                        <a:t>$104,000.00</a:t>
                      </a:r>
                      <a:endParaRPr lang="en-US" sz="2000" b="0" i="0" u="none" strike="noStrike">
                        <a:solidFill>
                          <a:srgbClr val="000000"/>
                        </a:solidFill>
                        <a:effectLst/>
                        <a:latin typeface="Calibri" panose="020F0502020204030204" pitchFamily="34" charset="0"/>
                      </a:endParaRPr>
                    </a:p>
                  </a:txBody>
                  <a:tcPr marL="12172" marR="12172" marT="12172" marB="0" anchor="b"/>
                </a:tc>
                <a:tc>
                  <a:txBody>
                    <a:bodyPr/>
                    <a:lstStyle/>
                    <a:p>
                      <a:pPr algn="r" fontAlgn="b"/>
                      <a:r>
                        <a:rPr lang="en-US" sz="2000" u="none" strike="noStrike">
                          <a:effectLst/>
                        </a:rPr>
                        <a:t>$127,000.00</a:t>
                      </a:r>
                      <a:endParaRPr lang="en-US" sz="2000" b="0" i="0" u="none" strike="noStrike">
                        <a:solidFill>
                          <a:srgbClr val="000000"/>
                        </a:solidFill>
                        <a:effectLst/>
                        <a:latin typeface="Calibri" panose="020F0502020204030204" pitchFamily="34" charset="0"/>
                      </a:endParaRPr>
                    </a:p>
                  </a:txBody>
                  <a:tcPr marL="12172" marR="12172" marT="12172" marB="0" anchor="b"/>
                </a:tc>
                <a:extLst>
                  <a:ext uri="{0D108BD9-81ED-4DB2-BD59-A6C34878D82A}">
                    <a16:rowId xmlns:a16="http://schemas.microsoft.com/office/drawing/2014/main" val="1265779041"/>
                  </a:ext>
                </a:extLst>
              </a:tr>
              <a:tr h="427654">
                <a:tc>
                  <a:txBody>
                    <a:bodyPr/>
                    <a:lstStyle/>
                    <a:p>
                      <a:pPr algn="l" fontAlgn="b"/>
                      <a:endParaRPr lang="en-US" sz="2000" b="1" i="0" u="none" strike="noStrike">
                        <a:solidFill>
                          <a:srgbClr val="000000"/>
                        </a:solidFill>
                        <a:effectLst/>
                        <a:latin typeface="Calibri" panose="020F0502020204030204" pitchFamily="34" charset="0"/>
                      </a:endParaRPr>
                    </a:p>
                  </a:txBody>
                  <a:tcPr marL="12172" marR="12172" marT="12172"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12172" marR="12172" marT="12172"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12172" marR="12172" marT="12172" marB="0" anchor="b"/>
                </a:tc>
                <a:extLst>
                  <a:ext uri="{0D108BD9-81ED-4DB2-BD59-A6C34878D82A}">
                    <a16:rowId xmlns:a16="http://schemas.microsoft.com/office/drawing/2014/main" val="97852761"/>
                  </a:ext>
                </a:extLst>
              </a:tr>
              <a:tr h="370525">
                <a:tc>
                  <a:txBody>
                    <a:bodyPr/>
                    <a:lstStyle/>
                    <a:p>
                      <a:pPr algn="l" fontAlgn="b"/>
                      <a:r>
                        <a:rPr lang="en-US" sz="2000" b="1" u="none" strike="noStrike">
                          <a:effectLst/>
                        </a:rPr>
                        <a:t>OPEX</a:t>
                      </a:r>
                      <a:endParaRPr lang="en-US" sz="2000" b="1" i="0" u="none" strike="noStrike">
                        <a:solidFill>
                          <a:srgbClr val="000000"/>
                        </a:solidFill>
                        <a:effectLst/>
                        <a:latin typeface="Calibri" panose="020F0502020204030204" pitchFamily="34" charset="0"/>
                      </a:endParaRPr>
                    </a:p>
                  </a:txBody>
                  <a:tcPr marL="12172" marR="12172" marT="12172"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12172" marR="12172" marT="12172"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12172" marR="12172" marT="12172" marB="0" anchor="b"/>
                </a:tc>
                <a:extLst>
                  <a:ext uri="{0D108BD9-81ED-4DB2-BD59-A6C34878D82A}">
                    <a16:rowId xmlns:a16="http://schemas.microsoft.com/office/drawing/2014/main" val="322930283"/>
                  </a:ext>
                </a:extLst>
              </a:tr>
              <a:tr h="370525">
                <a:tc>
                  <a:txBody>
                    <a:bodyPr/>
                    <a:lstStyle/>
                    <a:p>
                      <a:pPr algn="l" fontAlgn="b"/>
                      <a:r>
                        <a:rPr lang="en-US" sz="2000" b="1" u="none" strike="noStrike">
                          <a:effectLst/>
                        </a:rPr>
                        <a:t>MSP</a:t>
                      </a:r>
                      <a:endParaRPr lang="en-US" sz="2000" b="1" i="0" u="none" strike="noStrike">
                        <a:solidFill>
                          <a:srgbClr val="000000"/>
                        </a:solidFill>
                        <a:effectLst/>
                        <a:latin typeface="Calibri" panose="020F0502020204030204" pitchFamily="34" charset="0"/>
                      </a:endParaRPr>
                    </a:p>
                  </a:txBody>
                  <a:tcPr marL="12172" marR="12172" marT="12172" marB="0" anchor="b"/>
                </a:tc>
                <a:tc>
                  <a:txBody>
                    <a:bodyPr/>
                    <a:lstStyle/>
                    <a:p>
                      <a:pPr algn="r" fontAlgn="b"/>
                      <a:r>
                        <a:rPr lang="en-US" sz="2000" u="none" strike="noStrike">
                          <a:effectLst/>
                        </a:rPr>
                        <a:t>$9,000.00</a:t>
                      </a:r>
                      <a:endParaRPr lang="en-US" sz="2000" b="0" i="0" u="none" strike="noStrike">
                        <a:solidFill>
                          <a:srgbClr val="000000"/>
                        </a:solidFill>
                        <a:effectLst/>
                        <a:latin typeface="Calibri" panose="020F0502020204030204" pitchFamily="34" charset="0"/>
                      </a:endParaRPr>
                    </a:p>
                  </a:txBody>
                  <a:tcPr marL="12172" marR="12172" marT="12172" marB="0" anchor="b"/>
                </a:tc>
                <a:tc>
                  <a:txBody>
                    <a:bodyPr/>
                    <a:lstStyle/>
                    <a:p>
                      <a:pPr algn="r" fontAlgn="b"/>
                      <a:r>
                        <a:rPr lang="en-US" sz="2000" u="none" strike="noStrike">
                          <a:effectLst/>
                        </a:rPr>
                        <a:t>$9,000.00</a:t>
                      </a:r>
                      <a:endParaRPr lang="en-US" sz="2000" b="0" i="0" u="none" strike="noStrike">
                        <a:solidFill>
                          <a:srgbClr val="000000"/>
                        </a:solidFill>
                        <a:effectLst/>
                        <a:latin typeface="Calibri" panose="020F0502020204030204" pitchFamily="34" charset="0"/>
                      </a:endParaRPr>
                    </a:p>
                  </a:txBody>
                  <a:tcPr marL="12172" marR="12172" marT="12172" marB="0" anchor="b"/>
                </a:tc>
                <a:extLst>
                  <a:ext uri="{0D108BD9-81ED-4DB2-BD59-A6C34878D82A}">
                    <a16:rowId xmlns:a16="http://schemas.microsoft.com/office/drawing/2014/main" val="2711265540"/>
                  </a:ext>
                </a:extLst>
              </a:tr>
              <a:tr h="370525">
                <a:tc>
                  <a:txBody>
                    <a:bodyPr/>
                    <a:lstStyle/>
                    <a:p>
                      <a:pPr algn="l" fontAlgn="b"/>
                      <a:r>
                        <a:rPr lang="en-US" sz="2000" b="1" u="none" strike="noStrike">
                          <a:effectLst/>
                        </a:rPr>
                        <a:t>Proxmox VE Standard</a:t>
                      </a:r>
                      <a:endParaRPr lang="en-US" sz="2000" b="1" i="0" u="none" strike="noStrike">
                        <a:solidFill>
                          <a:srgbClr val="000000"/>
                        </a:solidFill>
                        <a:effectLst/>
                        <a:latin typeface="Calibri" panose="020F0502020204030204" pitchFamily="34" charset="0"/>
                      </a:endParaRPr>
                    </a:p>
                  </a:txBody>
                  <a:tcPr marL="12172" marR="12172" marT="12172" marB="0" anchor="b"/>
                </a:tc>
                <a:tc>
                  <a:txBody>
                    <a:bodyPr/>
                    <a:lstStyle/>
                    <a:p>
                      <a:pPr algn="r" fontAlgn="b"/>
                      <a:r>
                        <a:rPr lang="en-US" sz="2000" u="none" strike="noStrike">
                          <a:effectLst/>
                        </a:rPr>
                        <a:t>$3,180.00</a:t>
                      </a:r>
                      <a:endParaRPr lang="en-US" sz="2000" b="0" i="0" u="none" strike="noStrike">
                        <a:solidFill>
                          <a:srgbClr val="000000"/>
                        </a:solidFill>
                        <a:effectLst/>
                        <a:latin typeface="Calibri" panose="020F0502020204030204" pitchFamily="34" charset="0"/>
                      </a:endParaRPr>
                    </a:p>
                  </a:txBody>
                  <a:tcPr marL="12172" marR="12172" marT="12172" marB="0" anchor="b"/>
                </a:tc>
                <a:tc>
                  <a:txBody>
                    <a:bodyPr/>
                    <a:lstStyle/>
                    <a:p>
                      <a:pPr algn="r" fontAlgn="b"/>
                      <a:r>
                        <a:rPr lang="en-US" sz="2000" u="none" strike="noStrike">
                          <a:effectLst/>
                        </a:rPr>
                        <a:t>$3,150.00</a:t>
                      </a:r>
                      <a:endParaRPr lang="en-US" sz="2000" b="0" i="0" u="none" strike="noStrike">
                        <a:solidFill>
                          <a:srgbClr val="000000"/>
                        </a:solidFill>
                        <a:effectLst/>
                        <a:latin typeface="Calibri" panose="020F0502020204030204" pitchFamily="34" charset="0"/>
                      </a:endParaRPr>
                    </a:p>
                  </a:txBody>
                  <a:tcPr marL="12172" marR="12172" marT="12172" marB="0" anchor="b"/>
                </a:tc>
                <a:extLst>
                  <a:ext uri="{0D108BD9-81ED-4DB2-BD59-A6C34878D82A}">
                    <a16:rowId xmlns:a16="http://schemas.microsoft.com/office/drawing/2014/main" val="707762945"/>
                  </a:ext>
                </a:extLst>
              </a:tr>
              <a:tr h="370525">
                <a:tc>
                  <a:txBody>
                    <a:bodyPr/>
                    <a:lstStyle/>
                    <a:p>
                      <a:pPr algn="r" fontAlgn="b"/>
                      <a:r>
                        <a:rPr lang="en-US" sz="2000" b="1" u="none" strike="noStrike">
                          <a:effectLst/>
                        </a:rPr>
                        <a:t>TOTAL OPEX:</a:t>
                      </a:r>
                      <a:endParaRPr lang="en-US" sz="2000" b="1" i="0" u="none" strike="noStrike">
                        <a:solidFill>
                          <a:srgbClr val="000000"/>
                        </a:solidFill>
                        <a:effectLst/>
                        <a:latin typeface="Calibri" panose="020F0502020204030204" pitchFamily="34" charset="0"/>
                      </a:endParaRPr>
                    </a:p>
                  </a:txBody>
                  <a:tcPr marL="12172" marR="12172" marT="12172" marB="0" anchor="b"/>
                </a:tc>
                <a:tc>
                  <a:txBody>
                    <a:bodyPr/>
                    <a:lstStyle/>
                    <a:p>
                      <a:pPr algn="r" fontAlgn="b"/>
                      <a:r>
                        <a:rPr lang="en-US" sz="2000" u="none" strike="noStrike">
                          <a:effectLst/>
                        </a:rPr>
                        <a:t>$12,180.00</a:t>
                      </a:r>
                      <a:endParaRPr lang="en-US" sz="2000" b="0" i="0" u="none" strike="noStrike">
                        <a:solidFill>
                          <a:srgbClr val="000000"/>
                        </a:solidFill>
                        <a:effectLst/>
                        <a:latin typeface="Calibri" panose="020F0502020204030204" pitchFamily="34" charset="0"/>
                      </a:endParaRPr>
                    </a:p>
                  </a:txBody>
                  <a:tcPr marL="12172" marR="12172" marT="12172" marB="0" anchor="b"/>
                </a:tc>
                <a:tc>
                  <a:txBody>
                    <a:bodyPr/>
                    <a:lstStyle/>
                    <a:p>
                      <a:pPr algn="r" fontAlgn="b"/>
                      <a:r>
                        <a:rPr lang="en-US" sz="2000" u="none" strike="noStrike">
                          <a:effectLst/>
                        </a:rPr>
                        <a:t>$12,180.00</a:t>
                      </a:r>
                      <a:endParaRPr lang="en-US" sz="2000" b="0" i="0" u="none" strike="noStrike">
                        <a:solidFill>
                          <a:srgbClr val="000000"/>
                        </a:solidFill>
                        <a:effectLst/>
                        <a:latin typeface="Calibri" panose="020F0502020204030204" pitchFamily="34" charset="0"/>
                      </a:endParaRPr>
                    </a:p>
                  </a:txBody>
                  <a:tcPr marL="12172" marR="12172" marT="12172" marB="0" anchor="b"/>
                </a:tc>
                <a:extLst>
                  <a:ext uri="{0D108BD9-81ED-4DB2-BD59-A6C34878D82A}">
                    <a16:rowId xmlns:a16="http://schemas.microsoft.com/office/drawing/2014/main" val="726111218"/>
                  </a:ext>
                </a:extLst>
              </a:tr>
            </a:tbl>
          </a:graphicData>
        </a:graphic>
      </p:graphicFrame>
      <p:sp>
        <p:nvSpPr>
          <p:cNvPr id="3" name="Footer Placeholder 6">
            <a:extLst>
              <a:ext uri="{FF2B5EF4-FFF2-40B4-BE49-F238E27FC236}">
                <a16:creationId xmlns:a16="http://schemas.microsoft.com/office/drawing/2014/main" id="{7B0811CD-2DDB-D94F-FAC3-1FA607E2A402}"/>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4" name="Picture 3" descr="A white cube with letters on it&#10;&#10;AI-generated content may be incorrect.">
            <a:extLst>
              <a:ext uri="{FF2B5EF4-FFF2-40B4-BE49-F238E27FC236}">
                <a16:creationId xmlns:a16="http://schemas.microsoft.com/office/drawing/2014/main" id="{84A2BFCB-5A6D-2714-0F8C-AF4EAE3F29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49680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84FDE2B-9FF2-425E-8251-9F4F13E5A30A}"/>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a:solidFill>
                  <a:srgbClr val="FFFFFF"/>
                </a:solidFill>
                <a:latin typeface="+mj-lt"/>
                <a:ea typeface="+mj-ea"/>
                <a:cs typeface="+mj-cs"/>
              </a:rPr>
              <a:t>Proxmox VE 60-Month TCO</a:t>
            </a:r>
          </a:p>
        </p:txBody>
      </p:sp>
      <p:graphicFrame>
        <p:nvGraphicFramePr>
          <p:cNvPr id="3" name="Chart 2">
            <a:extLst>
              <a:ext uri="{FF2B5EF4-FFF2-40B4-BE49-F238E27FC236}">
                <a16:creationId xmlns:a16="http://schemas.microsoft.com/office/drawing/2014/main" id="{A56EF09E-5ACA-4C8D-80AC-7FBE4335E8DF}"/>
              </a:ext>
            </a:extLst>
          </p:cNvPr>
          <p:cNvGraphicFramePr>
            <a:graphicFrameLocks/>
          </p:cNvGraphicFramePr>
          <p:nvPr>
            <p:extLst>
              <p:ext uri="{D42A27DB-BD31-4B8C-83A1-F6EECF244321}">
                <p14:modId xmlns:p14="http://schemas.microsoft.com/office/powerpoint/2010/main" val="881813150"/>
              </p:ext>
            </p:extLst>
          </p:nvPr>
        </p:nvGraphicFramePr>
        <p:xfrm>
          <a:off x="4502428" y="467208"/>
          <a:ext cx="7225748" cy="5923584"/>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6">
            <a:extLst>
              <a:ext uri="{FF2B5EF4-FFF2-40B4-BE49-F238E27FC236}">
                <a16:creationId xmlns:a16="http://schemas.microsoft.com/office/drawing/2014/main" id="{F6FAACD5-3697-F0A3-66B4-D3EAF6E88CDD}"/>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spTree>
    <p:extLst>
      <p:ext uri="{BB962C8B-B14F-4D97-AF65-F5344CB8AC3E}">
        <p14:creationId xmlns:p14="http://schemas.microsoft.com/office/powerpoint/2010/main" val="2278412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A5BDEB2-0A51-2151-A4EE-437217A5B4D9}"/>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ABC7F1C-AF0F-884D-94BE-F6ACBE55C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DBFB0DA-0742-F56C-044B-04768A2CE5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3D22CA5-156F-AE7E-F57D-149B3A8DC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0FD43BE-A629-C792-58C1-08E4675F21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B9C347-6A51-F791-475D-A8DABB4DBDDB}"/>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dirty="0">
                <a:solidFill>
                  <a:schemeClr val="bg1"/>
                </a:solidFill>
              </a:rPr>
              <a:t>Microsoft Hyper-V</a:t>
            </a:r>
            <a:endParaRPr lang="en-US" sz="4000" kern="1200" dirty="0">
              <a:solidFill>
                <a:schemeClr val="bg1"/>
              </a:solidFill>
              <a:latin typeface="+mj-lt"/>
              <a:ea typeface="+mj-ea"/>
              <a:cs typeface="+mj-cs"/>
            </a:endParaRPr>
          </a:p>
        </p:txBody>
      </p:sp>
      <p:sp>
        <p:nvSpPr>
          <p:cNvPr id="4" name="Text Placeholder 2">
            <a:extLst>
              <a:ext uri="{FF2B5EF4-FFF2-40B4-BE49-F238E27FC236}">
                <a16:creationId xmlns:a16="http://schemas.microsoft.com/office/drawing/2014/main" id="{BDA9441C-B7B5-340A-FEAC-EE37E132A0B8}"/>
              </a:ext>
            </a:extLst>
          </p:cNvPr>
          <p:cNvSpPr txBox="1">
            <a:spLocks/>
          </p:cNvSpPr>
          <p:nvPr/>
        </p:nvSpPr>
        <p:spPr>
          <a:xfrm>
            <a:off x="839788" y="1681163"/>
            <a:ext cx="5157787"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Advantages</a:t>
            </a:r>
          </a:p>
        </p:txBody>
      </p:sp>
      <p:sp>
        <p:nvSpPr>
          <p:cNvPr id="8" name="Content Placeholder 3">
            <a:extLst>
              <a:ext uri="{FF2B5EF4-FFF2-40B4-BE49-F238E27FC236}">
                <a16:creationId xmlns:a16="http://schemas.microsoft.com/office/drawing/2014/main" id="{65EB5EA9-5710-51B6-B29F-C609184FFAE3}"/>
              </a:ext>
            </a:extLst>
          </p:cNvPr>
          <p:cNvSpPr txBox="1">
            <a:spLocks/>
          </p:cNvSpPr>
          <p:nvPr/>
        </p:nvSpPr>
        <p:spPr>
          <a:xfrm>
            <a:off x="839788" y="2505075"/>
            <a:ext cx="5157787" cy="36845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Included with Windows Server</a:t>
            </a:r>
          </a:p>
          <a:p>
            <a:r>
              <a:rPr lang="en-US"/>
              <a:t>Supported by many Business Continuity suites</a:t>
            </a:r>
          </a:p>
          <a:p>
            <a:r>
              <a:rPr lang="en-US"/>
              <a:t>Wide hardware compatibility</a:t>
            </a:r>
          </a:p>
          <a:p>
            <a:r>
              <a:rPr lang="en-US"/>
              <a:t>180-day trial</a:t>
            </a:r>
            <a:endParaRPr lang="en-US" dirty="0"/>
          </a:p>
        </p:txBody>
      </p:sp>
      <p:sp>
        <p:nvSpPr>
          <p:cNvPr id="10" name="Text Placeholder 4">
            <a:extLst>
              <a:ext uri="{FF2B5EF4-FFF2-40B4-BE49-F238E27FC236}">
                <a16:creationId xmlns:a16="http://schemas.microsoft.com/office/drawing/2014/main" id="{74CAF6EB-F3C5-3C80-27AC-753B7677E7DD}"/>
              </a:ext>
            </a:extLst>
          </p:cNvPr>
          <p:cNvSpPr txBox="1">
            <a:spLocks/>
          </p:cNvSpPr>
          <p:nvPr/>
        </p:nvSpPr>
        <p:spPr>
          <a:xfrm>
            <a:off x="6172200" y="1681163"/>
            <a:ext cx="5183188"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Disadvantages</a:t>
            </a:r>
          </a:p>
        </p:txBody>
      </p:sp>
      <p:sp>
        <p:nvSpPr>
          <p:cNvPr id="12" name="Content Placeholder 5">
            <a:extLst>
              <a:ext uri="{FF2B5EF4-FFF2-40B4-BE49-F238E27FC236}">
                <a16:creationId xmlns:a16="http://schemas.microsoft.com/office/drawing/2014/main" id="{DAD2B838-AA1D-FE0D-15BB-D9B78B703650}"/>
              </a:ext>
            </a:extLst>
          </p:cNvPr>
          <p:cNvSpPr txBox="1">
            <a:spLocks/>
          </p:cNvSpPr>
          <p:nvPr/>
        </p:nvSpPr>
        <p:spPr>
          <a:xfrm>
            <a:off x="6172200" y="2505075"/>
            <a:ext cx="5183188" cy="36845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Systems Center licensing extra</a:t>
            </a:r>
          </a:p>
          <a:p>
            <a:r>
              <a:rPr lang="en-US"/>
              <a:t>Complex management consoles</a:t>
            </a:r>
          </a:p>
          <a:p>
            <a:r>
              <a:rPr lang="en-US"/>
              <a:t>No native HCI options at this time</a:t>
            </a:r>
          </a:p>
          <a:p>
            <a:r>
              <a:rPr lang="en-US"/>
              <a:t>Struggle with scalability of networking and managing many networks</a:t>
            </a:r>
          </a:p>
          <a:p>
            <a:endParaRPr lang="en-US" dirty="0"/>
          </a:p>
        </p:txBody>
      </p:sp>
      <p:sp>
        <p:nvSpPr>
          <p:cNvPr id="14" name="Footer Placeholder 6">
            <a:extLst>
              <a:ext uri="{FF2B5EF4-FFF2-40B4-BE49-F238E27FC236}">
                <a16:creationId xmlns:a16="http://schemas.microsoft.com/office/drawing/2014/main" id="{ABF1ED52-E5D5-7F6E-A76F-133227A0F52E}"/>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16" name="Picture 15" descr="A white cube with letters on it&#10;&#10;AI-generated content may be incorrect.">
            <a:extLst>
              <a:ext uri="{FF2B5EF4-FFF2-40B4-BE49-F238E27FC236}">
                <a16:creationId xmlns:a16="http://schemas.microsoft.com/office/drawing/2014/main" id="{1FDE0B70-E389-8C1C-3F4A-81490344F2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3640340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FC9BDD-E3F1-4A20-BCBE-180844FB5E1F}"/>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Agenda</a:t>
            </a:r>
          </a:p>
        </p:txBody>
      </p:sp>
      <p:sp>
        <p:nvSpPr>
          <p:cNvPr id="3" name="Content Placeholder 2">
            <a:extLst>
              <a:ext uri="{FF2B5EF4-FFF2-40B4-BE49-F238E27FC236}">
                <a16:creationId xmlns:a16="http://schemas.microsoft.com/office/drawing/2014/main" id="{EE5005FC-E591-4D5D-A951-D8CD820C9D2F}"/>
              </a:ext>
            </a:extLst>
          </p:cNvPr>
          <p:cNvSpPr>
            <a:spLocks noGrp="1"/>
          </p:cNvSpPr>
          <p:nvPr>
            <p:ph idx="1"/>
          </p:nvPr>
        </p:nvSpPr>
        <p:spPr>
          <a:xfrm>
            <a:off x="803189" y="2318197"/>
            <a:ext cx="4880919" cy="3683358"/>
          </a:xfrm>
        </p:spPr>
        <p:txBody>
          <a:bodyPr anchor="ctr">
            <a:normAutofit/>
          </a:bodyPr>
          <a:lstStyle/>
          <a:p>
            <a:r>
              <a:rPr lang="en-US" sz="2000" dirty="0"/>
              <a:t>VMware and alternatives</a:t>
            </a:r>
          </a:p>
          <a:p>
            <a:pPr lvl="1"/>
            <a:r>
              <a:rPr lang="en-US" sz="1600" dirty="0"/>
              <a:t>Introduction</a:t>
            </a:r>
          </a:p>
          <a:p>
            <a:pPr lvl="1"/>
            <a:r>
              <a:rPr lang="en-US" sz="1600" dirty="0"/>
              <a:t>Why consider alternatives to VMware?</a:t>
            </a:r>
          </a:p>
          <a:p>
            <a:pPr lvl="1"/>
            <a:r>
              <a:rPr lang="en-US" sz="1600"/>
              <a:t>Choices: VMware </a:t>
            </a:r>
            <a:r>
              <a:rPr lang="en-US" sz="1600" dirty="0"/>
              <a:t>and realistic alternatives</a:t>
            </a:r>
          </a:p>
          <a:p>
            <a:pPr lvl="1"/>
            <a:r>
              <a:rPr lang="en-US" sz="1600" dirty="0"/>
              <a:t>Hypervisors / Platforms compared</a:t>
            </a:r>
          </a:p>
          <a:p>
            <a:pPr lvl="1"/>
            <a:r>
              <a:rPr lang="en-US" sz="1600" dirty="0"/>
              <a:t>VMware</a:t>
            </a:r>
          </a:p>
          <a:p>
            <a:pPr lvl="1"/>
            <a:r>
              <a:rPr lang="en-US" sz="1600" dirty="0"/>
              <a:t>Proxmox VE</a:t>
            </a:r>
          </a:p>
          <a:p>
            <a:pPr lvl="1"/>
            <a:r>
              <a:rPr lang="en-US" sz="1600" dirty="0"/>
              <a:t>Hyper-V</a:t>
            </a:r>
          </a:p>
          <a:p>
            <a:pPr lvl="1"/>
            <a:r>
              <a:rPr lang="en-US" sz="1600" dirty="0"/>
              <a:t>Nutanix</a:t>
            </a:r>
          </a:p>
          <a:p>
            <a:pPr lvl="1"/>
            <a:endParaRPr lang="en-US" sz="1600" dirty="0"/>
          </a:p>
          <a:p>
            <a:pPr lvl="1"/>
            <a:endParaRPr lang="en-US" sz="1600" dirty="0"/>
          </a:p>
        </p:txBody>
      </p:sp>
      <p:sp>
        <p:nvSpPr>
          <p:cNvPr id="5" name="Footer Placeholder 6">
            <a:extLst>
              <a:ext uri="{FF2B5EF4-FFF2-40B4-BE49-F238E27FC236}">
                <a16:creationId xmlns:a16="http://schemas.microsoft.com/office/drawing/2014/main" id="{1335702F-8377-15FF-E537-62D0745D3020}"/>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7" name="Picture 6" descr="A white cube with letters on it&#10;&#10;AI-generated content may be incorrect.">
            <a:extLst>
              <a:ext uri="{FF2B5EF4-FFF2-40B4-BE49-F238E27FC236}">
                <a16:creationId xmlns:a16="http://schemas.microsoft.com/office/drawing/2014/main" id="{7714D0C7-22EC-7A8E-B393-DE65302C83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
        <p:nvSpPr>
          <p:cNvPr id="9" name="Content Placeholder 2">
            <a:extLst>
              <a:ext uri="{FF2B5EF4-FFF2-40B4-BE49-F238E27FC236}">
                <a16:creationId xmlns:a16="http://schemas.microsoft.com/office/drawing/2014/main" id="{CFBB274F-DEB8-3CA2-5A2E-851CFB308518}"/>
              </a:ext>
            </a:extLst>
          </p:cNvPr>
          <p:cNvSpPr txBox="1">
            <a:spLocks/>
          </p:cNvSpPr>
          <p:nvPr/>
        </p:nvSpPr>
        <p:spPr>
          <a:xfrm>
            <a:off x="6214713" y="2318197"/>
            <a:ext cx="4880918" cy="3683358"/>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Vendor-Agnostic Reference Architecture</a:t>
            </a:r>
          </a:p>
          <a:p>
            <a:pPr lvl="1"/>
            <a:r>
              <a:rPr lang="en-US" sz="1600" dirty="0"/>
              <a:t>Cluster Design and Deployment</a:t>
            </a:r>
          </a:p>
          <a:p>
            <a:pPr lvl="1"/>
            <a:r>
              <a:rPr lang="en-US" sz="1600" dirty="0"/>
              <a:t>Hyperconverged Storage (HCI)</a:t>
            </a:r>
          </a:p>
          <a:p>
            <a:pPr lvl="1"/>
            <a:r>
              <a:rPr lang="en-US" sz="1600" dirty="0"/>
              <a:t>Traditional SAN</a:t>
            </a:r>
          </a:p>
          <a:p>
            <a:pPr lvl="1"/>
            <a:r>
              <a:rPr lang="en-US" sz="1600" dirty="0"/>
              <a:t>Cluster Sizing</a:t>
            </a:r>
          </a:p>
          <a:p>
            <a:pPr lvl="1"/>
            <a:r>
              <a:rPr lang="en-US" sz="1600" dirty="0"/>
              <a:t>Cluster Performance</a:t>
            </a:r>
          </a:p>
          <a:p>
            <a:pPr lvl="1"/>
            <a:r>
              <a:rPr lang="en-US" sz="1600" dirty="0"/>
              <a:t>Why a 3-Node Cluster?</a:t>
            </a:r>
          </a:p>
          <a:p>
            <a:pPr lvl="1"/>
            <a:r>
              <a:rPr lang="en-US" sz="1600" dirty="0"/>
              <a:t>HCI Cluster Design</a:t>
            </a:r>
          </a:p>
          <a:p>
            <a:pPr lvl="1"/>
            <a:r>
              <a:rPr lang="en-US" sz="1600" dirty="0"/>
              <a:t>Traditional Cluster Design</a:t>
            </a:r>
          </a:p>
          <a:p>
            <a:pPr lvl="1"/>
            <a:r>
              <a:rPr lang="en-US" sz="1600" dirty="0"/>
              <a:t>“The Fine Print”</a:t>
            </a:r>
          </a:p>
          <a:p>
            <a:pPr lvl="1"/>
            <a:endParaRPr lang="en-US" sz="1600" dirty="0"/>
          </a:p>
        </p:txBody>
      </p:sp>
    </p:spTree>
    <p:extLst>
      <p:ext uri="{BB962C8B-B14F-4D97-AF65-F5344CB8AC3E}">
        <p14:creationId xmlns:p14="http://schemas.microsoft.com/office/powerpoint/2010/main" val="3144762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FCB6EDA-F27A-476F-2270-8C04B58ECE33}"/>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DBDEE23-4719-F9C2-5228-98D622858D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84A3C04-7A35-4C14-BFB3-D8835AEE9B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A356E9C-7D93-2B02-51D0-B9AF994F9A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86BB762-6CBF-7F92-548D-306DE0D70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EE54D5-42C6-3D5F-678B-5473F63D9EFF}"/>
              </a:ext>
            </a:extLst>
          </p:cNvPr>
          <p:cNvSpPr>
            <a:spLocks noGrp="1"/>
          </p:cNvSpPr>
          <p:nvPr>
            <p:ph type="title"/>
          </p:nvPr>
        </p:nvSpPr>
        <p:spPr>
          <a:xfrm>
            <a:off x="699713" y="248038"/>
            <a:ext cx="7063721" cy="1159200"/>
          </a:xfrm>
        </p:spPr>
        <p:txBody>
          <a:bodyPr vert="horz" lIns="91440" tIns="45720" rIns="91440" bIns="45720" rtlCol="0" anchor="ctr">
            <a:normAutofit fontScale="90000"/>
          </a:bodyPr>
          <a:lstStyle/>
          <a:p>
            <a:r>
              <a:rPr lang="en-US" sz="4000" dirty="0">
                <a:solidFill>
                  <a:schemeClr val="bg1"/>
                </a:solidFill>
              </a:rPr>
              <a:t>Real-World CAPEX for Hyper-V Clusters</a:t>
            </a:r>
            <a:endParaRPr lang="en-US" sz="4000" kern="1200" dirty="0">
              <a:solidFill>
                <a:schemeClr val="bg1"/>
              </a:solidFill>
              <a:latin typeface="+mj-lt"/>
              <a:ea typeface="+mj-ea"/>
              <a:cs typeface="+mj-cs"/>
            </a:endParaRPr>
          </a:p>
        </p:txBody>
      </p:sp>
      <p:sp>
        <p:nvSpPr>
          <p:cNvPr id="3" name="Content Placeholder 4">
            <a:extLst>
              <a:ext uri="{FF2B5EF4-FFF2-40B4-BE49-F238E27FC236}">
                <a16:creationId xmlns:a16="http://schemas.microsoft.com/office/drawing/2014/main" id="{F75F494D-CBDF-5E7B-253E-0B0716E12E17}"/>
              </a:ext>
            </a:extLst>
          </p:cNvPr>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Hyper-V with traditional SAN</a:t>
            </a:r>
          </a:p>
          <a:p>
            <a:pPr lvl="1"/>
            <a:r>
              <a:rPr lang="en-US"/>
              <a:t>3-node HPE cluster ($104,000)</a:t>
            </a:r>
          </a:p>
          <a:p>
            <a:pPr lvl="2"/>
            <a:r>
              <a:rPr lang="en-US"/>
              <a:t>6 X Intel 6444Y 3.6GHz 16C CPU</a:t>
            </a:r>
          </a:p>
          <a:p>
            <a:pPr lvl="2"/>
            <a:r>
              <a:rPr lang="en-US"/>
              <a:t>576 GB RAM</a:t>
            </a:r>
          </a:p>
          <a:p>
            <a:pPr lvl="2"/>
            <a:r>
              <a:rPr lang="en-US"/>
              <a:t>6 X 1TB Install SSD</a:t>
            </a:r>
          </a:p>
          <a:p>
            <a:pPr lvl="2"/>
            <a:r>
              <a:rPr lang="en-US"/>
              <a:t>18 TB NET HPE MSA iSCSI SAN</a:t>
            </a:r>
          </a:p>
          <a:p>
            <a:pPr lvl="2"/>
            <a:r>
              <a:rPr lang="en-US"/>
              <a:t>3-yr Tech Care Essential Warranty</a:t>
            </a:r>
          </a:p>
          <a:p>
            <a:pPr lvl="1"/>
            <a:r>
              <a:rPr lang="en-US"/>
              <a:t>On-Site installation 4-days</a:t>
            </a:r>
          </a:p>
          <a:p>
            <a:pPr marL="0" indent="0">
              <a:buFont typeface="Arial" panose="020B0604020202020204" pitchFamily="34" charset="0"/>
              <a:buNone/>
            </a:pPr>
            <a:endParaRPr lang="en-US"/>
          </a:p>
          <a:p>
            <a:pPr lvl="1"/>
            <a:endParaRPr lang="en-US"/>
          </a:p>
          <a:p>
            <a:pPr lvl="1"/>
            <a:endParaRPr lang="en-US" dirty="0"/>
          </a:p>
        </p:txBody>
      </p:sp>
      <p:sp>
        <p:nvSpPr>
          <p:cNvPr id="5" name="Footer Placeholder 6">
            <a:extLst>
              <a:ext uri="{FF2B5EF4-FFF2-40B4-BE49-F238E27FC236}">
                <a16:creationId xmlns:a16="http://schemas.microsoft.com/office/drawing/2014/main" id="{E64C8E7E-DE12-603E-57A3-A80A76465BE1}"/>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6" name="Picture 5" descr="A white cube with letters on it&#10;&#10;AI-generated content may be incorrect.">
            <a:extLst>
              <a:ext uri="{FF2B5EF4-FFF2-40B4-BE49-F238E27FC236}">
                <a16:creationId xmlns:a16="http://schemas.microsoft.com/office/drawing/2014/main" id="{35F65121-CC97-5024-6768-7E8D659C8D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1197080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4EB7BBE-293E-5819-88BD-E29155C735B7}"/>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A3AAB6-FDF6-ACE8-FAFA-1C5E8E098A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E45EA17-6AAB-2E98-E63A-5AD329162F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E9694D9-1F16-33F1-456F-366FB173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3E204D2-9091-9F57-7B79-162829A616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ABD08F-1288-C6B2-048A-C4A8766AD3A0}"/>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dirty="0">
                <a:solidFill>
                  <a:schemeClr val="bg1"/>
                </a:solidFill>
              </a:rPr>
              <a:t>Nutanix</a:t>
            </a:r>
            <a:endParaRPr lang="en-US" sz="4000" kern="1200" dirty="0">
              <a:solidFill>
                <a:schemeClr val="bg1"/>
              </a:solidFill>
              <a:latin typeface="+mj-lt"/>
              <a:ea typeface="+mj-ea"/>
              <a:cs typeface="+mj-cs"/>
            </a:endParaRPr>
          </a:p>
        </p:txBody>
      </p:sp>
      <p:sp>
        <p:nvSpPr>
          <p:cNvPr id="4" name="Text Placeholder 2">
            <a:extLst>
              <a:ext uri="{FF2B5EF4-FFF2-40B4-BE49-F238E27FC236}">
                <a16:creationId xmlns:a16="http://schemas.microsoft.com/office/drawing/2014/main" id="{E6971D1E-6B9C-45EB-6AF1-91288ACB2047}"/>
              </a:ext>
            </a:extLst>
          </p:cNvPr>
          <p:cNvSpPr txBox="1">
            <a:spLocks/>
          </p:cNvSpPr>
          <p:nvPr/>
        </p:nvSpPr>
        <p:spPr>
          <a:xfrm>
            <a:off x="839788" y="1681163"/>
            <a:ext cx="5157787"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Advantages</a:t>
            </a:r>
          </a:p>
        </p:txBody>
      </p:sp>
      <p:sp>
        <p:nvSpPr>
          <p:cNvPr id="8" name="Content Placeholder 3">
            <a:extLst>
              <a:ext uri="{FF2B5EF4-FFF2-40B4-BE49-F238E27FC236}">
                <a16:creationId xmlns:a16="http://schemas.microsoft.com/office/drawing/2014/main" id="{C682EE99-D895-F389-0E0D-9BAD33D94DD8}"/>
              </a:ext>
            </a:extLst>
          </p:cNvPr>
          <p:cNvSpPr txBox="1">
            <a:spLocks/>
          </p:cNvSpPr>
          <p:nvPr/>
        </p:nvSpPr>
        <p:spPr>
          <a:xfrm>
            <a:off x="839788" y="2505074"/>
            <a:ext cx="5157787" cy="41048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Nutanix AHV Hypervisor (Based on KVM)</a:t>
            </a:r>
          </a:p>
          <a:p>
            <a:r>
              <a:rPr lang="en-US" dirty="0"/>
              <a:t>Nutanix Prism management console</a:t>
            </a:r>
          </a:p>
          <a:p>
            <a:r>
              <a:rPr lang="en-US" dirty="0"/>
              <a:t>Supported by many Business Continuity suites</a:t>
            </a:r>
          </a:p>
          <a:p>
            <a:r>
              <a:rPr lang="en-US" dirty="0"/>
              <a:t>Has native backup/DRaaS Tools</a:t>
            </a:r>
          </a:p>
          <a:p>
            <a:r>
              <a:rPr lang="en-US" dirty="0"/>
              <a:t>Migration tools from VMware</a:t>
            </a:r>
          </a:p>
          <a:p>
            <a:r>
              <a:rPr lang="en-US" dirty="0"/>
              <a:t>Trial: Nutanix CE</a:t>
            </a:r>
          </a:p>
        </p:txBody>
      </p:sp>
      <p:sp>
        <p:nvSpPr>
          <p:cNvPr id="10" name="Text Placeholder 4">
            <a:extLst>
              <a:ext uri="{FF2B5EF4-FFF2-40B4-BE49-F238E27FC236}">
                <a16:creationId xmlns:a16="http://schemas.microsoft.com/office/drawing/2014/main" id="{0B5C0820-7FFC-0591-E3D7-1D9B6F3A666E}"/>
              </a:ext>
            </a:extLst>
          </p:cNvPr>
          <p:cNvSpPr txBox="1">
            <a:spLocks/>
          </p:cNvSpPr>
          <p:nvPr/>
        </p:nvSpPr>
        <p:spPr>
          <a:xfrm>
            <a:off x="6172200" y="1681163"/>
            <a:ext cx="5183188"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Disadvantages</a:t>
            </a:r>
          </a:p>
        </p:txBody>
      </p:sp>
      <p:sp>
        <p:nvSpPr>
          <p:cNvPr id="12" name="Content Placeholder 5">
            <a:extLst>
              <a:ext uri="{FF2B5EF4-FFF2-40B4-BE49-F238E27FC236}">
                <a16:creationId xmlns:a16="http://schemas.microsoft.com/office/drawing/2014/main" id="{9D55B7FB-2DA3-EFBD-C20B-567224EF883C}"/>
              </a:ext>
            </a:extLst>
          </p:cNvPr>
          <p:cNvSpPr txBox="1">
            <a:spLocks/>
          </p:cNvSpPr>
          <p:nvPr/>
        </p:nvSpPr>
        <p:spPr>
          <a:xfrm>
            <a:off x="6172200" y="2505075"/>
            <a:ext cx="5183188" cy="36845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Cost</a:t>
            </a:r>
          </a:p>
          <a:p>
            <a:r>
              <a:rPr lang="en-US" dirty="0"/>
              <a:t>HCI only, traditional SAN discouraged or not supported</a:t>
            </a:r>
          </a:p>
          <a:p>
            <a:r>
              <a:rPr lang="en-US" dirty="0"/>
              <a:t>Limited HCL</a:t>
            </a:r>
          </a:p>
          <a:p>
            <a:r>
              <a:rPr lang="en-US" dirty="0"/>
              <a:t>Probably requires full hardware refresh</a:t>
            </a:r>
          </a:p>
          <a:p>
            <a:r>
              <a:rPr lang="en-US" dirty="0"/>
              <a:t>No published pricing</a:t>
            </a:r>
          </a:p>
          <a:p>
            <a:endParaRPr lang="en-US" dirty="0"/>
          </a:p>
        </p:txBody>
      </p:sp>
      <p:sp>
        <p:nvSpPr>
          <p:cNvPr id="3" name="Footer Placeholder 6">
            <a:extLst>
              <a:ext uri="{FF2B5EF4-FFF2-40B4-BE49-F238E27FC236}">
                <a16:creationId xmlns:a16="http://schemas.microsoft.com/office/drawing/2014/main" id="{D1D6F905-0013-F9C0-4BB5-3ECA665C5630}"/>
              </a:ext>
            </a:extLst>
          </p:cNvPr>
          <p:cNvSpPr txBox="1">
            <a:spLocks/>
          </p:cNvSpPr>
          <p:nvPr/>
        </p:nvSpPr>
        <p:spPr>
          <a:xfrm>
            <a:off x="432000" y="6439505"/>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5" name="Picture 4" descr="A white cube with letters on it&#10;&#10;AI-generated content may be incorrect.">
            <a:extLst>
              <a:ext uri="{FF2B5EF4-FFF2-40B4-BE49-F238E27FC236}">
                <a16:creationId xmlns:a16="http://schemas.microsoft.com/office/drawing/2014/main" id="{DB67C041-06C9-4E7F-CA32-6B8EF997FF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245919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533E62-4A20-4204-A040-54C775BCB28E}"/>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Nutanix License Cost</a:t>
            </a:r>
          </a:p>
        </p:txBody>
      </p:sp>
      <p:sp>
        <p:nvSpPr>
          <p:cNvPr id="3" name="Content Placeholder 2">
            <a:extLst>
              <a:ext uri="{FF2B5EF4-FFF2-40B4-BE49-F238E27FC236}">
                <a16:creationId xmlns:a16="http://schemas.microsoft.com/office/drawing/2014/main" id="{F872F4EC-DD87-A978-97EE-D96EE6F73879}"/>
              </a:ext>
            </a:extLst>
          </p:cNvPr>
          <p:cNvSpPr>
            <a:spLocks noGrp="1"/>
          </p:cNvSpPr>
          <p:nvPr>
            <p:ph idx="1"/>
          </p:nvPr>
        </p:nvSpPr>
        <p:spPr>
          <a:xfrm>
            <a:off x="4810259" y="649480"/>
            <a:ext cx="6555347" cy="5546047"/>
          </a:xfrm>
        </p:spPr>
        <p:txBody>
          <a:bodyPr anchor="ctr">
            <a:normAutofit/>
          </a:bodyPr>
          <a:lstStyle/>
          <a:p>
            <a:r>
              <a:rPr lang="en-US" sz="3200" dirty="0"/>
              <a:t>Nutanix is proprietary and does not publish prices</a:t>
            </a:r>
          </a:p>
        </p:txBody>
      </p:sp>
      <p:sp>
        <p:nvSpPr>
          <p:cNvPr id="4" name="Footer Placeholder 6">
            <a:extLst>
              <a:ext uri="{FF2B5EF4-FFF2-40B4-BE49-F238E27FC236}">
                <a16:creationId xmlns:a16="http://schemas.microsoft.com/office/drawing/2014/main" id="{4FBE3139-C400-E669-54A4-FDE23C422703}"/>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spTree>
    <p:extLst>
      <p:ext uri="{BB962C8B-B14F-4D97-AF65-F5344CB8AC3E}">
        <p14:creationId xmlns:p14="http://schemas.microsoft.com/office/powerpoint/2010/main" val="3635654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B0ADA6A-CFE1-0181-11D4-9DE31D93F114}"/>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E5845FE-BE92-6B06-D105-72BC3D013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4FBBC98-74FA-028D-D976-C69B69D18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A420813-4A94-0873-F1BA-8C6ABA0E5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35967D6-58A3-DA03-C220-796F245F61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0CEC8E-5F35-D235-7E3A-CCBFECFD2C45}"/>
              </a:ext>
            </a:extLst>
          </p:cNvPr>
          <p:cNvSpPr>
            <a:spLocks noGrp="1"/>
          </p:cNvSpPr>
          <p:nvPr>
            <p:ph type="title"/>
          </p:nvPr>
        </p:nvSpPr>
        <p:spPr>
          <a:xfrm>
            <a:off x="699713" y="248038"/>
            <a:ext cx="7063721" cy="1159200"/>
          </a:xfrm>
        </p:spPr>
        <p:txBody>
          <a:bodyPr vert="horz" lIns="91440" tIns="45720" rIns="91440" bIns="45720" rtlCol="0" anchor="ctr">
            <a:normAutofit fontScale="90000"/>
          </a:bodyPr>
          <a:lstStyle/>
          <a:p>
            <a:r>
              <a:rPr lang="en-US" sz="4000" dirty="0">
                <a:solidFill>
                  <a:schemeClr val="bg1"/>
                </a:solidFill>
              </a:rPr>
              <a:t>Real-World CAPEX for Nutanix Clusters</a:t>
            </a:r>
            <a:endParaRPr lang="en-US" sz="4000" kern="1200" dirty="0">
              <a:solidFill>
                <a:schemeClr val="bg1"/>
              </a:solidFill>
              <a:latin typeface="+mj-lt"/>
              <a:ea typeface="+mj-ea"/>
              <a:cs typeface="+mj-cs"/>
            </a:endParaRPr>
          </a:p>
        </p:txBody>
      </p:sp>
      <p:sp>
        <p:nvSpPr>
          <p:cNvPr id="3" name="Content Placeholder 4">
            <a:extLst>
              <a:ext uri="{FF2B5EF4-FFF2-40B4-BE49-F238E27FC236}">
                <a16:creationId xmlns:a16="http://schemas.microsoft.com/office/drawing/2014/main" id="{BE05F18F-D3B5-4BA2-3760-6F2F40A3984F}"/>
              </a:ext>
            </a:extLst>
          </p:cNvPr>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Nutanix HCI Cluster</a:t>
            </a:r>
          </a:p>
          <a:p>
            <a:r>
              <a:rPr lang="en-US" dirty="0"/>
              <a:t>3-node HPE cluster ($127,000)</a:t>
            </a:r>
          </a:p>
          <a:p>
            <a:pPr lvl="1"/>
            <a:r>
              <a:rPr lang="en-US" dirty="0"/>
              <a:t>6 X Intel 6444Y 3.6GHz 16C CPU</a:t>
            </a:r>
          </a:p>
          <a:p>
            <a:pPr lvl="1"/>
            <a:r>
              <a:rPr lang="en-US" dirty="0"/>
              <a:t>576 GB RAM</a:t>
            </a:r>
          </a:p>
          <a:p>
            <a:pPr lvl="1"/>
            <a:r>
              <a:rPr lang="en-US" dirty="0"/>
              <a:t>6 X 1TB Install SSD</a:t>
            </a:r>
          </a:p>
          <a:p>
            <a:pPr lvl="1"/>
            <a:r>
              <a:rPr lang="en-US" dirty="0"/>
              <a:t>16 TB vSAN NET </a:t>
            </a:r>
          </a:p>
          <a:p>
            <a:pPr lvl="2"/>
            <a:r>
              <a:rPr lang="en-US" dirty="0"/>
              <a:t>6 X 1TB Cache Disks</a:t>
            </a:r>
          </a:p>
          <a:p>
            <a:pPr lvl="2"/>
            <a:r>
              <a:rPr lang="en-US" dirty="0"/>
              <a:t>12 X 4 TB Capacity disks</a:t>
            </a:r>
          </a:p>
          <a:p>
            <a:pPr lvl="1"/>
            <a:r>
              <a:rPr lang="en-US" dirty="0"/>
              <a:t>3-yr Tech Care Essential Warranty</a:t>
            </a:r>
          </a:p>
          <a:p>
            <a:r>
              <a:rPr lang="en-US" dirty="0"/>
              <a:t>On-site installation 4-days</a:t>
            </a:r>
          </a:p>
          <a:p>
            <a:pPr marL="0" indent="0">
              <a:buFont typeface="Arial" panose="020B0604020202020204" pitchFamily="34" charset="0"/>
              <a:buNone/>
            </a:pPr>
            <a:endParaRPr lang="en-US" dirty="0"/>
          </a:p>
          <a:p>
            <a:pPr lvl="1"/>
            <a:endParaRPr lang="en-US" dirty="0"/>
          </a:p>
          <a:p>
            <a:pPr lvl="1"/>
            <a:endParaRPr lang="en-US" dirty="0"/>
          </a:p>
        </p:txBody>
      </p:sp>
      <p:pic>
        <p:nvPicPr>
          <p:cNvPr id="4" name="Picture 3" descr="A white cube with letters on it&#10;&#10;AI-generated content may be incorrect.">
            <a:extLst>
              <a:ext uri="{FF2B5EF4-FFF2-40B4-BE49-F238E27FC236}">
                <a16:creationId xmlns:a16="http://schemas.microsoft.com/office/drawing/2014/main" id="{074BF601-BAF3-BC92-0EB6-2632FE15C5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
        <p:nvSpPr>
          <p:cNvPr id="6" name="Footer Placeholder 6">
            <a:extLst>
              <a:ext uri="{FF2B5EF4-FFF2-40B4-BE49-F238E27FC236}">
                <a16:creationId xmlns:a16="http://schemas.microsoft.com/office/drawing/2014/main" id="{F5500CA4-8358-8DFE-7F20-E64CFACD1EC1}"/>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spTree>
    <p:extLst>
      <p:ext uri="{BB962C8B-B14F-4D97-AF65-F5344CB8AC3E}">
        <p14:creationId xmlns:p14="http://schemas.microsoft.com/office/powerpoint/2010/main" val="42446339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1F0A076-F1E8-4EEC-914C-74728CCE9BDA}"/>
              </a:ext>
            </a:extLst>
          </p:cNvPr>
          <p:cNvSpPr>
            <a:spLocks noGrp="1"/>
          </p:cNvSpPr>
          <p:nvPr>
            <p:ph type="ctrTitle"/>
          </p:nvPr>
        </p:nvSpPr>
        <p:spPr>
          <a:xfrm>
            <a:off x="4162567" y="818984"/>
            <a:ext cx="6714699" cy="3178689"/>
          </a:xfrm>
        </p:spPr>
        <p:txBody>
          <a:bodyPr>
            <a:normAutofit/>
          </a:bodyPr>
          <a:lstStyle/>
          <a:p>
            <a:pPr algn="l"/>
            <a:r>
              <a:rPr lang="en-US" sz="4800">
                <a:solidFill>
                  <a:srgbClr val="FFFFFF"/>
                </a:solidFill>
              </a:rPr>
              <a:t>Vendor-Agnostic Reference Architecture</a:t>
            </a: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C152CE3F-D0D7-401F-969C-4255262F9EAD}"/>
              </a:ext>
            </a:extLst>
          </p:cNvPr>
          <p:cNvSpPr>
            <a:spLocks noGrp="1"/>
          </p:cNvSpPr>
          <p:nvPr>
            <p:ph type="subTitle" idx="1"/>
          </p:nvPr>
        </p:nvSpPr>
        <p:spPr>
          <a:xfrm>
            <a:off x="4285397" y="4960961"/>
            <a:ext cx="7055893" cy="1078054"/>
          </a:xfrm>
        </p:spPr>
        <p:txBody>
          <a:bodyPr>
            <a:normAutofit/>
          </a:bodyPr>
          <a:lstStyle/>
          <a:p>
            <a:pPr algn="l"/>
            <a:r>
              <a:rPr lang="en-US">
                <a:solidFill>
                  <a:srgbClr val="FFFFFF"/>
                </a:solidFill>
              </a:rPr>
              <a:t>Straight Answers to Tough Questions</a:t>
            </a:r>
          </a:p>
        </p:txBody>
      </p:sp>
      <p:sp>
        <p:nvSpPr>
          <p:cNvPr id="4" name="Footer Placeholder 6">
            <a:extLst>
              <a:ext uri="{FF2B5EF4-FFF2-40B4-BE49-F238E27FC236}">
                <a16:creationId xmlns:a16="http://schemas.microsoft.com/office/drawing/2014/main" id="{B70D0474-584E-F8DF-7692-44BCF2499441}"/>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spTree>
    <p:extLst>
      <p:ext uri="{BB962C8B-B14F-4D97-AF65-F5344CB8AC3E}">
        <p14:creationId xmlns:p14="http://schemas.microsoft.com/office/powerpoint/2010/main" val="1947086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EAEB29-CCB0-4DAE-B1AE-39EA3BA6A7CD}"/>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Cluster Design and Deployment</a:t>
            </a:r>
          </a:p>
        </p:txBody>
      </p:sp>
      <p:sp>
        <p:nvSpPr>
          <p:cNvPr id="3" name="Content Placeholder 2">
            <a:extLst>
              <a:ext uri="{FF2B5EF4-FFF2-40B4-BE49-F238E27FC236}">
                <a16:creationId xmlns:a16="http://schemas.microsoft.com/office/drawing/2014/main" id="{293F7630-D6BD-40EF-B34B-C8D9F547D65F}"/>
              </a:ext>
            </a:extLst>
          </p:cNvPr>
          <p:cNvSpPr>
            <a:spLocks noGrp="1"/>
          </p:cNvSpPr>
          <p:nvPr>
            <p:ph idx="1"/>
          </p:nvPr>
        </p:nvSpPr>
        <p:spPr>
          <a:xfrm>
            <a:off x="1371599" y="2318197"/>
            <a:ext cx="9724031" cy="3683358"/>
          </a:xfrm>
        </p:spPr>
        <p:txBody>
          <a:bodyPr anchor="ctr">
            <a:normAutofit/>
          </a:bodyPr>
          <a:lstStyle/>
          <a:p>
            <a:r>
              <a:rPr lang="en-US" sz="3200" dirty="0"/>
              <a:t>Maximizing your investment through smart choices</a:t>
            </a:r>
          </a:p>
          <a:p>
            <a:pPr lvl="1"/>
            <a:r>
              <a:rPr lang="en-US" sz="3200" dirty="0"/>
              <a:t>Platform choice</a:t>
            </a:r>
          </a:p>
          <a:p>
            <a:pPr lvl="1"/>
            <a:r>
              <a:rPr lang="en-US" sz="3200" dirty="0"/>
              <a:t>Hyperconverged (HCI) storage or traditional SAN?</a:t>
            </a:r>
          </a:p>
          <a:p>
            <a:pPr lvl="1"/>
            <a:r>
              <a:rPr lang="en-US" sz="3200" dirty="0"/>
              <a:t>Cluster network speed</a:t>
            </a:r>
          </a:p>
        </p:txBody>
      </p:sp>
      <p:sp>
        <p:nvSpPr>
          <p:cNvPr id="4" name="Footer Placeholder 6">
            <a:extLst>
              <a:ext uri="{FF2B5EF4-FFF2-40B4-BE49-F238E27FC236}">
                <a16:creationId xmlns:a16="http://schemas.microsoft.com/office/drawing/2014/main" id="{4F9152C0-832E-C451-3B05-A8EAE020C76B}"/>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5" name="Picture 4" descr="A white cube with letters on it&#10;&#10;AI-generated content may be incorrect.">
            <a:extLst>
              <a:ext uri="{FF2B5EF4-FFF2-40B4-BE49-F238E27FC236}">
                <a16:creationId xmlns:a16="http://schemas.microsoft.com/office/drawing/2014/main" id="{F345B626-86AA-E914-E640-B3E0ED1F12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4238193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12B5F9F-C58F-C1C7-1AD7-A0860AC8F7A3}"/>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E9BF14B-C784-0553-8E90-34CAEA48D0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2CA7290-80CD-D60E-EF4C-4AFEE9D1F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721F8F2-70E0-9BA9-D2E8-8E4387D50A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BE21479-24FB-8730-E6DA-F059BAADFF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60C8A6-EA85-D5C1-11D4-C5DD871C347A}"/>
              </a:ext>
            </a:extLst>
          </p:cNvPr>
          <p:cNvSpPr>
            <a:spLocks noGrp="1"/>
          </p:cNvSpPr>
          <p:nvPr>
            <p:ph type="title"/>
          </p:nvPr>
        </p:nvSpPr>
        <p:spPr>
          <a:xfrm>
            <a:off x="699713" y="248038"/>
            <a:ext cx="7063721" cy="1159200"/>
          </a:xfrm>
        </p:spPr>
        <p:txBody>
          <a:bodyPr vert="horz" lIns="91440" tIns="45720" rIns="91440" bIns="45720" rtlCol="0" anchor="ctr">
            <a:normAutofit fontScale="90000"/>
          </a:bodyPr>
          <a:lstStyle/>
          <a:p>
            <a:r>
              <a:rPr lang="en-US" sz="4000" dirty="0">
                <a:solidFill>
                  <a:schemeClr val="bg1"/>
                </a:solidFill>
              </a:rPr>
              <a:t>Let’s consider Hyperconverged Storage (HCI)</a:t>
            </a:r>
            <a:endParaRPr lang="en-US" sz="4000" kern="1200" dirty="0">
              <a:solidFill>
                <a:schemeClr val="bg1"/>
              </a:solidFill>
              <a:latin typeface="+mj-lt"/>
              <a:ea typeface="+mj-ea"/>
              <a:cs typeface="+mj-cs"/>
            </a:endParaRPr>
          </a:p>
        </p:txBody>
      </p:sp>
      <p:sp>
        <p:nvSpPr>
          <p:cNvPr id="4" name="Text Placeholder 2">
            <a:extLst>
              <a:ext uri="{FF2B5EF4-FFF2-40B4-BE49-F238E27FC236}">
                <a16:creationId xmlns:a16="http://schemas.microsoft.com/office/drawing/2014/main" id="{AE5F130D-3775-DF29-0E0E-0FBE4C6E9C7F}"/>
              </a:ext>
            </a:extLst>
          </p:cNvPr>
          <p:cNvSpPr txBox="1">
            <a:spLocks/>
          </p:cNvSpPr>
          <p:nvPr/>
        </p:nvSpPr>
        <p:spPr>
          <a:xfrm>
            <a:off x="839788" y="1681163"/>
            <a:ext cx="5157787"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Advantages</a:t>
            </a:r>
          </a:p>
        </p:txBody>
      </p:sp>
      <p:sp>
        <p:nvSpPr>
          <p:cNvPr id="8" name="Content Placeholder 3">
            <a:extLst>
              <a:ext uri="{FF2B5EF4-FFF2-40B4-BE49-F238E27FC236}">
                <a16:creationId xmlns:a16="http://schemas.microsoft.com/office/drawing/2014/main" id="{15F86DBD-9F28-A8D0-71BC-636BFF750091}"/>
              </a:ext>
            </a:extLst>
          </p:cNvPr>
          <p:cNvSpPr txBox="1">
            <a:spLocks/>
          </p:cNvSpPr>
          <p:nvPr/>
        </p:nvSpPr>
        <p:spPr>
          <a:xfrm>
            <a:off x="839788" y="2505074"/>
            <a:ext cx="5157787" cy="41048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Requires no traditional SAN</a:t>
            </a:r>
          </a:p>
          <a:p>
            <a:r>
              <a:rPr lang="en-US" dirty="0"/>
              <a:t>Potentially very fast</a:t>
            </a:r>
          </a:p>
          <a:p>
            <a:r>
              <a:rPr lang="en-US" dirty="0"/>
              <a:t>Scalable</a:t>
            </a:r>
          </a:p>
          <a:p>
            <a:r>
              <a:rPr lang="en-US" dirty="0"/>
              <a:t>Supports deduplication and encryption-at-rest</a:t>
            </a:r>
          </a:p>
        </p:txBody>
      </p:sp>
      <p:sp>
        <p:nvSpPr>
          <p:cNvPr id="10" name="Text Placeholder 4">
            <a:extLst>
              <a:ext uri="{FF2B5EF4-FFF2-40B4-BE49-F238E27FC236}">
                <a16:creationId xmlns:a16="http://schemas.microsoft.com/office/drawing/2014/main" id="{3DBF69AB-5268-C481-A913-652CADB3EF59}"/>
              </a:ext>
            </a:extLst>
          </p:cNvPr>
          <p:cNvSpPr txBox="1">
            <a:spLocks/>
          </p:cNvSpPr>
          <p:nvPr/>
        </p:nvSpPr>
        <p:spPr>
          <a:xfrm>
            <a:off x="6172200" y="1681163"/>
            <a:ext cx="5183188"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Disadvantages</a:t>
            </a:r>
          </a:p>
        </p:txBody>
      </p:sp>
      <p:sp>
        <p:nvSpPr>
          <p:cNvPr id="12" name="Content Placeholder 5">
            <a:extLst>
              <a:ext uri="{FF2B5EF4-FFF2-40B4-BE49-F238E27FC236}">
                <a16:creationId xmlns:a16="http://schemas.microsoft.com/office/drawing/2014/main" id="{B969A204-3D74-3555-37E2-94C8D16637C8}"/>
              </a:ext>
            </a:extLst>
          </p:cNvPr>
          <p:cNvSpPr txBox="1">
            <a:spLocks/>
          </p:cNvSpPr>
          <p:nvPr/>
        </p:nvSpPr>
        <p:spPr>
          <a:xfrm>
            <a:off x="6172200" y="2505075"/>
            <a:ext cx="5183188" cy="36845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Inefficient disk use in smaller clusters</a:t>
            </a:r>
          </a:p>
          <a:p>
            <a:r>
              <a:rPr lang="en-US" dirty="0"/>
              <a:t>Cost of disks plus licensing may be prohibitive</a:t>
            </a:r>
          </a:p>
          <a:p>
            <a:r>
              <a:rPr lang="en-US" dirty="0"/>
              <a:t>May have limited hardware/disk compatibility</a:t>
            </a:r>
          </a:p>
          <a:p>
            <a:endParaRPr lang="en-US" dirty="0"/>
          </a:p>
        </p:txBody>
      </p:sp>
      <p:sp>
        <p:nvSpPr>
          <p:cNvPr id="3" name="Footer Placeholder 6">
            <a:extLst>
              <a:ext uri="{FF2B5EF4-FFF2-40B4-BE49-F238E27FC236}">
                <a16:creationId xmlns:a16="http://schemas.microsoft.com/office/drawing/2014/main" id="{99C5D8E3-D534-C1C2-A5DC-B8B482EEE6E8}"/>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5" name="Picture 4" descr="A white cube with letters on it&#10;&#10;AI-generated content may be incorrect.">
            <a:extLst>
              <a:ext uri="{FF2B5EF4-FFF2-40B4-BE49-F238E27FC236}">
                <a16:creationId xmlns:a16="http://schemas.microsoft.com/office/drawing/2014/main" id="{F3430B12-0A33-1501-A0D2-73565A0169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20612762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C3DCA8-7A77-BC38-A193-F81F7A6AC38A}"/>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E6F34A5-A41F-E0D3-FEAD-32AD23EF0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C28705C-1410-E1C9-C790-DFA26F9A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C35AE60-724C-D3D1-9A98-3C6ABF6E6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B8CA8BB-FD75-9606-3765-74C674CFBB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D1276D-3088-DB31-468E-99963D0EC0EC}"/>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dirty="0">
                <a:solidFill>
                  <a:schemeClr val="bg1"/>
                </a:solidFill>
              </a:rPr>
              <a:t>HCI Considerations </a:t>
            </a:r>
            <a:endParaRPr lang="en-US" sz="4000" kern="1200" dirty="0">
              <a:solidFill>
                <a:schemeClr val="bg1"/>
              </a:solidFill>
              <a:latin typeface="+mj-lt"/>
              <a:ea typeface="+mj-ea"/>
              <a:cs typeface="+mj-cs"/>
            </a:endParaRPr>
          </a:p>
        </p:txBody>
      </p:sp>
      <p:sp>
        <p:nvSpPr>
          <p:cNvPr id="8" name="Content Placeholder 3">
            <a:extLst>
              <a:ext uri="{FF2B5EF4-FFF2-40B4-BE49-F238E27FC236}">
                <a16:creationId xmlns:a16="http://schemas.microsoft.com/office/drawing/2014/main" id="{63482AB0-C1DC-9AF5-BDF8-32C67CC0D113}"/>
              </a:ext>
            </a:extLst>
          </p:cNvPr>
          <p:cNvSpPr txBox="1">
            <a:spLocks/>
          </p:cNvSpPr>
          <p:nvPr/>
        </p:nvSpPr>
        <p:spPr>
          <a:xfrm>
            <a:off x="839788" y="2113004"/>
            <a:ext cx="5720236" cy="458435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Requires 3 nodes for quorum</a:t>
            </a:r>
          </a:p>
          <a:p>
            <a:r>
              <a:rPr lang="en-US" dirty="0"/>
              <a:t>Requires 10GbE or faster networking</a:t>
            </a:r>
          </a:p>
          <a:p>
            <a:r>
              <a:rPr lang="en-US" dirty="0"/>
              <a:t>HCI provides availability through “Network RAID” or “Storage Policy”</a:t>
            </a:r>
          </a:p>
          <a:p>
            <a:r>
              <a:rPr lang="en-US" dirty="0"/>
              <a:t>You need to have </a:t>
            </a:r>
            <a:r>
              <a:rPr lang="en-US" i="1" u="sng" dirty="0"/>
              <a:t>at least </a:t>
            </a:r>
            <a:r>
              <a:rPr lang="en-US" dirty="0"/>
              <a:t>one</a:t>
            </a:r>
            <a:r>
              <a:rPr lang="en-US" baseline="30000" dirty="0"/>
              <a:t>1</a:t>
            </a:r>
            <a:r>
              <a:rPr lang="en-US" dirty="0"/>
              <a:t> full copy of all your data on an additional node if not two</a:t>
            </a:r>
            <a:r>
              <a:rPr lang="en-US" baseline="30000" dirty="0"/>
              <a:t>2</a:t>
            </a:r>
            <a:r>
              <a:rPr lang="en-US" dirty="0"/>
              <a:t> additional nodes</a:t>
            </a:r>
          </a:p>
          <a:p>
            <a:pPr lvl="1"/>
            <a:r>
              <a:rPr lang="en-US" dirty="0"/>
              <a:t>A 1 TB Virtual Machine running in a 3-node HCI cluster will either consume 2 TB or 3 TB</a:t>
            </a:r>
          </a:p>
        </p:txBody>
      </p:sp>
      <p:graphicFrame>
        <p:nvGraphicFramePr>
          <p:cNvPr id="3" name="Table 2">
            <a:extLst>
              <a:ext uri="{FF2B5EF4-FFF2-40B4-BE49-F238E27FC236}">
                <a16:creationId xmlns:a16="http://schemas.microsoft.com/office/drawing/2014/main" id="{2A1D1997-488D-BD64-6CCB-732DFE3D55E0}"/>
              </a:ext>
            </a:extLst>
          </p:cNvPr>
          <p:cNvGraphicFramePr>
            <a:graphicFrameLocks noGrp="1"/>
          </p:cNvGraphicFramePr>
          <p:nvPr>
            <p:extLst>
              <p:ext uri="{D42A27DB-BD31-4B8C-83A1-F6EECF244321}">
                <p14:modId xmlns:p14="http://schemas.microsoft.com/office/powerpoint/2010/main" val="454319664"/>
              </p:ext>
            </p:extLst>
          </p:nvPr>
        </p:nvGraphicFramePr>
        <p:xfrm>
          <a:off x="6837363" y="3087660"/>
          <a:ext cx="5077298" cy="2258154"/>
        </p:xfrm>
        <a:graphic>
          <a:graphicData uri="http://schemas.openxmlformats.org/drawingml/2006/table">
            <a:tbl>
              <a:tblPr>
                <a:tableStyleId>{5C22544A-7EE6-4342-B048-85BDC9FD1C3A}</a:tableStyleId>
              </a:tblPr>
              <a:tblGrid>
                <a:gridCol w="792554">
                  <a:extLst>
                    <a:ext uri="{9D8B030D-6E8A-4147-A177-3AD203B41FA5}">
                      <a16:colId xmlns:a16="http://schemas.microsoft.com/office/drawing/2014/main" val="2441303905"/>
                    </a:ext>
                  </a:extLst>
                </a:gridCol>
                <a:gridCol w="792554">
                  <a:extLst>
                    <a:ext uri="{9D8B030D-6E8A-4147-A177-3AD203B41FA5}">
                      <a16:colId xmlns:a16="http://schemas.microsoft.com/office/drawing/2014/main" val="3966666680"/>
                    </a:ext>
                  </a:extLst>
                </a:gridCol>
                <a:gridCol w="792554">
                  <a:extLst>
                    <a:ext uri="{9D8B030D-6E8A-4147-A177-3AD203B41FA5}">
                      <a16:colId xmlns:a16="http://schemas.microsoft.com/office/drawing/2014/main" val="1816806875"/>
                    </a:ext>
                  </a:extLst>
                </a:gridCol>
                <a:gridCol w="792554">
                  <a:extLst>
                    <a:ext uri="{9D8B030D-6E8A-4147-A177-3AD203B41FA5}">
                      <a16:colId xmlns:a16="http://schemas.microsoft.com/office/drawing/2014/main" val="252015546"/>
                    </a:ext>
                  </a:extLst>
                </a:gridCol>
                <a:gridCol w="792554">
                  <a:extLst>
                    <a:ext uri="{9D8B030D-6E8A-4147-A177-3AD203B41FA5}">
                      <a16:colId xmlns:a16="http://schemas.microsoft.com/office/drawing/2014/main" val="771290736"/>
                    </a:ext>
                  </a:extLst>
                </a:gridCol>
                <a:gridCol w="1114528">
                  <a:extLst>
                    <a:ext uri="{9D8B030D-6E8A-4147-A177-3AD203B41FA5}">
                      <a16:colId xmlns:a16="http://schemas.microsoft.com/office/drawing/2014/main" val="3385228264"/>
                    </a:ext>
                  </a:extLst>
                </a:gridCol>
              </a:tblGrid>
              <a:tr h="250906">
                <a:tc gridSpan="6">
                  <a:txBody>
                    <a:bodyPr/>
                    <a:lstStyle/>
                    <a:p>
                      <a:pPr algn="ctr" fontAlgn="b"/>
                      <a:r>
                        <a:rPr lang="en-US" sz="1100" u="none" strike="noStrike" dirty="0">
                          <a:effectLst/>
                        </a:rPr>
                        <a:t>3-Node HCI Cluster 18 X 4 TB SSD (Capacity) and 6 X 1 TB (Cache)</a:t>
                      </a:r>
                      <a:endParaRPr lang="en-US"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10762823"/>
                  </a:ext>
                </a:extLst>
              </a:tr>
              <a:tr h="250906">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1 TB</a:t>
                      </a:r>
                    </a:p>
                  </a:txBody>
                  <a:tcPr marL="9525" marR="9525" marT="9525" marB="0" anchor="b">
                    <a:solidFill>
                      <a:schemeClr val="accent1">
                        <a:lumMod val="40000"/>
                        <a:lumOff val="60000"/>
                      </a:schemeClr>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82398807"/>
                  </a:ext>
                </a:extLst>
              </a:tr>
              <a:tr h="250906">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1 TB</a:t>
                      </a:r>
                    </a:p>
                  </a:txBody>
                  <a:tcPr marL="9525" marR="9525" marT="9525" marB="0" anchor="b">
                    <a:solidFill>
                      <a:schemeClr val="accent1">
                        <a:lumMod val="40000"/>
                        <a:lumOff val="60000"/>
                      </a:schemeClr>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30443968"/>
                  </a:ext>
                </a:extLst>
              </a:tr>
              <a:tr h="250906">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u="none" strike="noStrike" dirty="0">
                          <a:effectLst/>
                        </a:rPr>
                        <a:t>72 TB RAW</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23693784"/>
                  </a:ext>
                </a:extLst>
              </a:tr>
              <a:tr h="250906">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1 TB</a:t>
                      </a:r>
                    </a:p>
                  </a:txBody>
                  <a:tcPr marL="9525" marR="9525" marT="9525" marB="0" anchor="b">
                    <a:solidFill>
                      <a:schemeClr val="accent1">
                        <a:lumMod val="40000"/>
                        <a:lumOff val="60000"/>
                      </a:schemeClr>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u="none" strike="noStrike" dirty="0">
                          <a:effectLst/>
                        </a:rPr>
                        <a:t>35 TB NET</a:t>
                      </a:r>
                      <a:r>
                        <a:rPr lang="en-US" sz="1100" baseline="30000" dirty="0"/>
                        <a:t>1</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82093641"/>
                  </a:ext>
                </a:extLst>
              </a:tr>
              <a:tr h="250906">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1 TB</a:t>
                      </a:r>
                    </a:p>
                  </a:txBody>
                  <a:tcPr marL="9525" marR="9525" marT="9525" marB="0" anchor="b">
                    <a:solidFill>
                      <a:schemeClr val="accent1">
                        <a:lumMod val="40000"/>
                        <a:lumOff val="60000"/>
                      </a:schemeClr>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24 TB NET</a:t>
                      </a:r>
                      <a:r>
                        <a:rPr lang="en-US" sz="1100" baseline="30000" dirty="0"/>
                        <a:t>2</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93132208"/>
                  </a:ext>
                </a:extLst>
              </a:tr>
              <a:tr h="250906">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96110699"/>
                  </a:ext>
                </a:extLst>
              </a:tr>
              <a:tr h="250906">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1 TB</a:t>
                      </a:r>
                    </a:p>
                  </a:txBody>
                  <a:tcPr marL="9525" marR="9525" marT="9525" marB="0" anchor="b">
                    <a:solidFill>
                      <a:schemeClr val="accent1">
                        <a:lumMod val="40000"/>
                        <a:lumOff val="60000"/>
                      </a:schemeClr>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1400107"/>
                  </a:ext>
                </a:extLst>
              </a:tr>
              <a:tr h="250906">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1 TB</a:t>
                      </a:r>
                    </a:p>
                  </a:txBody>
                  <a:tcPr marL="9525" marR="9525" marT="9525" marB="0" anchor="b">
                    <a:solidFill>
                      <a:schemeClr val="accent1">
                        <a:lumMod val="40000"/>
                        <a:lumOff val="60000"/>
                      </a:schemeClr>
                    </a:solid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51941341"/>
                  </a:ext>
                </a:extLst>
              </a:tr>
            </a:tbl>
          </a:graphicData>
        </a:graphic>
      </p:graphicFrame>
      <p:sp>
        <p:nvSpPr>
          <p:cNvPr id="5" name="TextBox 4">
            <a:extLst>
              <a:ext uri="{FF2B5EF4-FFF2-40B4-BE49-F238E27FC236}">
                <a16:creationId xmlns:a16="http://schemas.microsoft.com/office/drawing/2014/main" id="{D9A0B1E5-1688-8506-BC94-E811FDC9C14F}"/>
              </a:ext>
            </a:extLst>
          </p:cNvPr>
          <p:cNvSpPr txBox="1"/>
          <p:nvPr/>
        </p:nvSpPr>
        <p:spPr>
          <a:xfrm>
            <a:off x="6887124" y="5331891"/>
            <a:ext cx="2826415" cy="261610"/>
          </a:xfrm>
          <a:prstGeom prst="rect">
            <a:avLst/>
          </a:prstGeom>
          <a:noFill/>
        </p:spPr>
        <p:txBody>
          <a:bodyPr wrap="none" rtlCol="0">
            <a:spAutoFit/>
          </a:bodyPr>
          <a:lstStyle/>
          <a:p>
            <a:r>
              <a:rPr lang="en-US" sz="1100" baseline="30000" dirty="0"/>
              <a:t>1 </a:t>
            </a:r>
            <a:r>
              <a:rPr lang="en-US" sz="1100" dirty="0"/>
              <a:t>Primary level of failures to tolerate (PFTT) = 1</a:t>
            </a:r>
          </a:p>
        </p:txBody>
      </p:sp>
      <p:sp>
        <p:nvSpPr>
          <p:cNvPr id="6" name="TextBox 5">
            <a:extLst>
              <a:ext uri="{FF2B5EF4-FFF2-40B4-BE49-F238E27FC236}">
                <a16:creationId xmlns:a16="http://schemas.microsoft.com/office/drawing/2014/main" id="{1EBE91A1-54F8-51D2-FFDA-B77C77FCFCFD}"/>
              </a:ext>
            </a:extLst>
          </p:cNvPr>
          <p:cNvSpPr txBox="1"/>
          <p:nvPr/>
        </p:nvSpPr>
        <p:spPr>
          <a:xfrm>
            <a:off x="6887123" y="5593501"/>
            <a:ext cx="2826415" cy="261610"/>
          </a:xfrm>
          <a:prstGeom prst="rect">
            <a:avLst/>
          </a:prstGeom>
          <a:noFill/>
        </p:spPr>
        <p:txBody>
          <a:bodyPr wrap="none" rtlCol="0">
            <a:spAutoFit/>
          </a:bodyPr>
          <a:lstStyle/>
          <a:p>
            <a:r>
              <a:rPr lang="en-US" sz="1100" baseline="30000" dirty="0"/>
              <a:t>2 </a:t>
            </a:r>
            <a:r>
              <a:rPr lang="en-US" sz="1100" dirty="0"/>
              <a:t>Primary level of failures to tolerate (PFTT) = 2</a:t>
            </a:r>
          </a:p>
        </p:txBody>
      </p:sp>
      <p:sp>
        <p:nvSpPr>
          <p:cNvPr id="7" name="Footer Placeholder 6">
            <a:extLst>
              <a:ext uri="{FF2B5EF4-FFF2-40B4-BE49-F238E27FC236}">
                <a16:creationId xmlns:a16="http://schemas.microsoft.com/office/drawing/2014/main" id="{24E43CAD-BA10-B6D0-3D55-D92C86481540}"/>
              </a:ext>
            </a:extLst>
          </p:cNvPr>
          <p:cNvSpPr txBox="1">
            <a:spLocks/>
          </p:cNvSpPr>
          <p:nvPr/>
        </p:nvSpPr>
        <p:spPr>
          <a:xfrm>
            <a:off x="432000" y="6476576"/>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14" name="Picture 13" descr="A white cube with letters on it&#10;&#10;AI-generated content may be incorrect.">
            <a:extLst>
              <a:ext uri="{FF2B5EF4-FFF2-40B4-BE49-F238E27FC236}">
                <a16:creationId xmlns:a16="http://schemas.microsoft.com/office/drawing/2014/main" id="{CD20EA00-DE36-72A1-B84E-6FA7F84DC8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76921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01048BC-BD02-C546-C91D-C3F8AB3D0E28}"/>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71984C1-F5F7-8631-7C42-131FEA0A4F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30EC91C-4C3F-4D1F-CB6B-B137192F9E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5A9103C-DBF3-C286-DDC8-48686F185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5A29324-DC42-0B5D-1D4B-8BFA0956A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4AE852-0118-DBCD-E254-C321FBACE229}"/>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dirty="0">
                <a:solidFill>
                  <a:schemeClr val="bg1"/>
                </a:solidFill>
              </a:rPr>
              <a:t>Traditional SAN</a:t>
            </a:r>
            <a:endParaRPr lang="en-US" sz="4000" kern="1200" dirty="0">
              <a:solidFill>
                <a:schemeClr val="bg1"/>
              </a:solidFill>
              <a:latin typeface="+mj-lt"/>
              <a:ea typeface="+mj-ea"/>
              <a:cs typeface="+mj-cs"/>
            </a:endParaRPr>
          </a:p>
        </p:txBody>
      </p:sp>
      <p:sp>
        <p:nvSpPr>
          <p:cNvPr id="8" name="Content Placeholder 3">
            <a:extLst>
              <a:ext uri="{FF2B5EF4-FFF2-40B4-BE49-F238E27FC236}">
                <a16:creationId xmlns:a16="http://schemas.microsoft.com/office/drawing/2014/main" id="{CFFE91A5-4490-4831-8F2E-E124E95CB60C}"/>
              </a:ext>
            </a:extLst>
          </p:cNvPr>
          <p:cNvSpPr txBox="1">
            <a:spLocks/>
          </p:cNvSpPr>
          <p:nvPr/>
        </p:nvSpPr>
        <p:spPr>
          <a:xfrm>
            <a:off x="839788" y="2533135"/>
            <a:ext cx="5720236" cy="416422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Traditional SANs:</a:t>
            </a:r>
          </a:p>
          <a:p>
            <a:pPr lvl="1"/>
            <a:r>
              <a:rPr lang="en-US" dirty="0"/>
              <a:t>Use RAID to achieve availability and RAM for cache</a:t>
            </a:r>
          </a:p>
          <a:p>
            <a:pPr lvl="1"/>
            <a:r>
              <a:rPr lang="en-US" dirty="0"/>
              <a:t>Present NET storage capacity after RAID</a:t>
            </a:r>
          </a:p>
          <a:p>
            <a:pPr lvl="1"/>
            <a:r>
              <a:rPr lang="en-US" dirty="0"/>
              <a:t>Support deduplication and encryption-at-rest</a:t>
            </a:r>
          </a:p>
        </p:txBody>
      </p:sp>
      <p:graphicFrame>
        <p:nvGraphicFramePr>
          <p:cNvPr id="4" name="Table 3">
            <a:extLst>
              <a:ext uri="{FF2B5EF4-FFF2-40B4-BE49-F238E27FC236}">
                <a16:creationId xmlns:a16="http://schemas.microsoft.com/office/drawing/2014/main" id="{D446F8F6-77DA-B6D6-D4F8-83B278202E37}"/>
              </a:ext>
            </a:extLst>
          </p:cNvPr>
          <p:cNvGraphicFramePr>
            <a:graphicFrameLocks noGrp="1"/>
          </p:cNvGraphicFramePr>
          <p:nvPr>
            <p:extLst>
              <p:ext uri="{D42A27DB-BD31-4B8C-83A1-F6EECF244321}">
                <p14:modId xmlns:p14="http://schemas.microsoft.com/office/powerpoint/2010/main" val="3300002656"/>
              </p:ext>
            </p:extLst>
          </p:nvPr>
        </p:nvGraphicFramePr>
        <p:xfrm>
          <a:off x="7027123" y="3644079"/>
          <a:ext cx="4521198" cy="571500"/>
        </p:xfrm>
        <a:graphic>
          <a:graphicData uri="http://schemas.openxmlformats.org/drawingml/2006/table">
            <a:tbl>
              <a:tblPr>
                <a:tableStyleId>{5C22544A-7EE6-4342-B048-85BDC9FD1C3A}</a:tableStyleId>
              </a:tblPr>
              <a:tblGrid>
                <a:gridCol w="610457">
                  <a:extLst>
                    <a:ext uri="{9D8B030D-6E8A-4147-A177-3AD203B41FA5}">
                      <a16:colId xmlns:a16="http://schemas.microsoft.com/office/drawing/2014/main" val="1095557153"/>
                    </a:ext>
                  </a:extLst>
                </a:gridCol>
                <a:gridCol w="610457">
                  <a:extLst>
                    <a:ext uri="{9D8B030D-6E8A-4147-A177-3AD203B41FA5}">
                      <a16:colId xmlns:a16="http://schemas.microsoft.com/office/drawing/2014/main" val="615057801"/>
                    </a:ext>
                  </a:extLst>
                </a:gridCol>
                <a:gridCol w="610457">
                  <a:extLst>
                    <a:ext uri="{9D8B030D-6E8A-4147-A177-3AD203B41FA5}">
                      <a16:colId xmlns:a16="http://schemas.microsoft.com/office/drawing/2014/main" val="1412602463"/>
                    </a:ext>
                  </a:extLst>
                </a:gridCol>
                <a:gridCol w="610457">
                  <a:extLst>
                    <a:ext uri="{9D8B030D-6E8A-4147-A177-3AD203B41FA5}">
                      <a16:colId xmlns:a16="http://schemas.microsoft.com/office/drawing/2014/main" val="3740629293"/>
                    </a:ext>
                  </a:extLst>
                </a:gridCol>
                <a:gridCol w="610457">
                  <a:extLst>
                    <a:ext uri="{9D8B030D-6E8A-4147-A177-3AD203B41FA5}">
                      <a16:colId xmlns:a16="http://schemas.microsoft.com/office/drawing/2014/main" val="1104290522"/>
                    </a:ext>
                  </a:extLst>
                </a:gridCol>
                <a:gridCol w="610457">
                  <a:extLst>
                    <a:ext uri="{9D8B030D-6E8A-4147-A177-3AD203B41FA5}">
                      <a16:colId xmlns:a16="http://schemas.microsoft.com/office/drawing/2014/main" val="2531095631"/>
                    </a:ext>
                  </a:extLst>
                </a:gridCol>
                <a:gridCol w="858456">
                  <a:extLst>
                    <a:ext uri="{9D8B030D-6E8A-4147-A177-3AD203B41FA5}">
                      <a16:colId xmlns:a16="http://schemas.microsoft.com/office/drawing/2014/main" val="1085802045"/>
                    </a:ext>
                  </a:extLst>
                </a:gridCol>
              </a:tblGrid>
              <a:tr h="190500">
                <a:tc gridSpan="7">
                  <a:txBody>
                    <a:bodyPr/>
                    <a:lstStyle/>
                    <a:p>
                      <a:pPr algn="ctr" fontAlgn="b"/>
                      <a:r>
                        <a:rPr lang="en-US" sz="1100" u="none" strike="noStrike" dirty="0">
                          <a:effectLst/>
                        </a:rPr>
                        <a:t>Traditional SAN 10 X 4 TB SSD / RAID 6 (N-2)</a:t>
                      </a:r>
                      <a:endParaRPr lang="en-US"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6437227"/>
                  </a:ext>
                </a:extLst>
              </a:tr>
              <a:tr h="190500">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40 TB RAW</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73738055"/>
                  </a:ext>
                </a:extLst>
              </a:tr>
              <a:tr h="190500">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4 TB</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32 TB NET</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3749281"/>
                  </a:ext>
                </a:extLst>
              </a:tr>
            </a:tbl>
          </a:graphicData>
        </a:graphic>
      </p:graphicFrame>
      <p:sp>
        <p:nvSpPr>
          <p:cNvPr id="7" name="Footer Placeholder 6">
            <a:extLst>
              <a:ext uri="{FF2B5EF4-FFF2-40B4-BE49-F238E27FC236}">
                <a16:creationId xmlns:a16="http://schemas.microsoft.com/office/drawing/2014/main" id="{03A93C5F-76E7-1D5C-61B4-F57CBEC4B325}"/>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10" name="Picture 9" descr="A white cube with letters on it&#10;&#10;AI-generated content may be incorrect.">
            <a:extLst>
              <a:ext uri="{FF2B5EF4-FFF2-40B4-BE49-F238E27FC236}">
                <a16:creationId xmlns:a16="http://schemas.microsoft.com/office/drawing/2014/main" id="{ABF27676-DA00-0965-0C61-2976A3D49F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1950247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4D0D651-9FEB-43BC-B5A0-1392FE74593C}"/>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Cluster Sizing</a:t>
            </a:r>
          </a:p>
        </p:txBody>
      </p:sp>
      <p:graphicFrame>
        <p:nvGraphicFramePr>
          <p:cNvPr id="5" name="Content Placeholder 2">
            <a:extLst>
              <a:ext uri="{FF2B5EF4-FFF2-40B4-BE49-F238E27FC236}">
                <a16:creationId xmlns:a16="http://schemas.microsoft.com/office/drawing/2014/main" id="{5F3747C0-4B63-0C84-4A33-08747E4E6A27}"/>
              </a:ext>
            </a:extLst>
          </p:cNvPr>
          <p:cNvGraphicFramePr>
            <a:graphicFrameLocks noGrp="1"/>
          </p:cNvGraphicFramePr>
          <p:nvPr>
            <p:ph idx="1"/>
            <p:extLst>
              <p:ext uri="{D42A27DB-BD31-4B8C-83A1-F6EECF244321}">
                <p14:modId xmlns:p14="http://schemas.microsoft.com/office/powerpoint/2010/main" val="2267964036"/>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6">
            <a:extLst>
              <a:ext uri="{FF2B5EF4-FFF2-40B4-BE49-F238E27FC236}">
                <a16:creationId xmlns:a16="http://schemas.microsoft.com/office/drawing/2014/main" id="{AC921716-4DB7-888A-97B6-C7DA3CF2CAB6}"/>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6" name="Picture 5" descr="A white cube with letters on it&#10;&#10;AI-generated content may be incorrect.">
            <a:extLst>
              <a:ext uri="{FF2B5EF4-FFF2-40B4-BE49-F238E27FC236}">
                <a16:creationId xmlns:a16="http://schemas.microsoft.com/office/drawing/2014/main" id="{F04CC94B-CD7F-6A97-E148-97A115FC01F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590726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5414B0-3B08-4D97-BD5E-98A500271317}"/>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Why consider alternatives to VMware?</a:t>
            </a:r>
          </a:p>
        </p:txBody>
      </p:sp>
      <p:sp>
        <p:nvSpPr>
          <p:cNvPr id="3" name="Content Placeholder 2">
            <a:extLst>
              <a:ext uri="{FF2B5EF4-FFF2-40B4-BE49-F238E27FC236}">
                <a16:creationId xmlns:a16="http://schemas.microsoft.com/office/drawing/2014/main" id="{DD661049-7F77-47A7-9353-7CB40E2A2F20}"/>
              </a:ext>
            </a:extLst>
          </p:cNvPr>
          <p:cNvSpPr>
            <a:spLocks noGrp="1"/>
          </p:cNvSpPr>
          <p:nvPr>
            <p:ph idx="1"/>
          </p:nvPr>
        </p:nvSpPr>
        <p:spPr>
          <a:xfrm>
            <a:off x="1371599" y="2318197"/>
            <a:ext cx="9724031" cy="3683358"/>
          </a:xfrm>
        </p:spPr>
        <p:txBody>
          <a:bodyPr anchor="ctr">
            <a:normAutofit/>
          </a:bodyPr>
          <a:lstStyle/>
          <a:p>
            <a:r>
              <a:rPr lang="en-US" sz="3200" dirty="0"/>
              <a:t>Cost and/or perception of cost for VMware</a:t>
            </a:r>
          </a:p>
          <a:p>
            <a:r>
              <a:rPr lang="en-US" sz="3200" dirty="0"/>
              <a:t>Perceived loss of value/equity in VMware licensing under Broadcom</a:t>
            </a:r>
          </a:p>
          <a:p>
            <a:r>
              <a:rPr lang="en-US" sz="3200" dirty="0"/>
              <a:t>VMware licensing options under Broadcom</a:t>
            </a:r>
          </a:p>
          <a:p>
            <a:r>
              <a:rPr lang="en-US" sz="3200" dirty="0"/>
              <a:t>Future of VMware development/support</a:t>
            </a:r>
          </a:p>
        </p:txBody>
      </p:sp>
      <p:sp>
        <p:nvSpPr>
          <p:cNvPr id="4" name="Footer Placeholder 6">
            <a:extLst>
              <a:ext uri="{FF2B5EF4-FFF2-40B4-BE49-F238E27FC236}">
                <a16:creationId xmlns:a16="http://schemas.microsoft.com/office/drawing/2014/main" id="{1453EC14-5A5A-541C-5491-7F36886E749C}"/>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5" name="Picture 4" descr="A white cube with letters on it&#10;&#10;AI-generated content may be incorrect.">
            <a:extLst>
              <a:ext uri="{FF2B5EF4-FFF2-40B4-BE49-F238E27FC236}">
                <a16:creationId xmlns:a16="http://schemas.microsoft.com/office/drawing/2014/main" id="{DF11C9E2-30B3-48FD-6440-0D95138FA7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32158474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1150C9-6088-47C5-8119-B1A8534D295D}"/>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Cluster Performance</a:t>
            </a:r>
          </a:p>
        </p:txBody>
      </p:sp>
      <p:sp>
        <p:nvSpPr>
          <p:cNvPr id="3" name="Content Placeholder 2">
            <a:extLst>
              <a:ext uri="{FF2B5EF4-FFF2-40B4-BE49-F238E27FC236}">
                <a16:creationId xmlns:a16="http://schemas.microsoft.com/office/drawing/2014/main" id="{480404A3-9E09-4C70-8D43-23465FBA87F1}"/>
              </a:ext>
            </a:extLst>
          </p:cNvPr>
          <p:cNvSpPr>
            <a:spLocks noGrp="1"/>
          </p:cNvSpPr>
          <p:nvPr>
            <p:ph idx="1"/>
          </p:nvPr>
        </p:nvSpPr>
        <p:spPr>
          <a:xfrm>
            <a:off x="1371599" y="2318197"/>
            <a:ext cx="9724031" cy="3683358"/>
          </a:xfrm>
        </p:spPr>
        <p:txBody>
          <a:bodyPr anchor="ctr">
            <a:normAutofit/>
          </a:bodyPr>
          <a:lstStyle/>
          <a:p>
            <a:r>
              <a:rPr lang="en-US" sz="3200" dirty="0"/>
              <a:t>Cluster performance requirements will dictate many aspects of reference architecture requirements</a:t>
            </a:r>
          </a:p>
          <a:p>
            <a:pPr lvl="1"/>
            <a:r>
              <a:rPr lang="en-US" sz="3200" dirty="0"/>
              <a:t>Are there applications which require a minimum CPU speed?</a:t>
            </a:r>
          </a:p>
          <a:p>
            <a:pPr lvl="1"/>
            <a:r>
              <a:rPr lang="en-US" sz="3200" dirty="0"/>
              <a:t>Are there databases or other storage-performance sensitive workloads?</a:t>
            </a:r>
          </a:p>
        </p:txBody>
      </p:sp>
      <p:sp>
        <p:nvSpPr>
          <p:cNvPr id="4" name="Footer Placeholder 6">
            <a:extLst>
              <a:ext uri="{FF2B5EF4-FFF2-40B4-BE49-F238E27FC236}">
                <a16:creationId xmlns:a16="http://schemas.microsoft.com/office/drawing/2014/main" id="{FAEDA551-31CF-DDE2-3AB1-DBE021C9AA42}"/>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5" name="Picture 4" descr="A white cube with letters on it&#10;&#10;AI-generated content may be incorrect.">
            <a:extLst>
              <a:ext uri="{FF2B5EF4-FFF2-40B4-BE49-F238E27FC236}">
                <a16:creationId xmlns:a16="http://schemas.microsoft.com/office/drawing/2014/main" id="{FC4E0675-F508-972B-0AD3-10C615B92A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6673016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423DE9-3A36-42DE-9393-EE43FA386E5D}"/>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Why a 3-Node Cluster?</a:t>
            </a:r>
          </a:p>
        </p:txBody>
      </p:sp>
      <p:sp>
        <p:nvSpPr>
          <p:cNvPr id="3" name="Content Placeholder 2">
            <a:extLst>
              <a:ext uri="{FF2B5EF4-FFF2-40B4-BE49-F238E27FC236}">
                <a16:creationId xmlns:a16="http://schemas.microsoft.com/office/drawing/2014/main" id="{4B0DE8B9-C797-4499-BA7A-0D33A97FEBA0}"/>
              </a:ext>
            </a:extLst>
          </p:cNvPr>
          <p:cNvSpPr>
            <a:spLocks noGrp="1"/>
          </p:cNvSpPr>
          <p:nvPr>
            <p:ph idx="1"/>
          </p:nvPr>
        </p:nvSpPr>
        <p:spPr>
          <a:xfrm>
            <a:off x="1371599" y="2318197"/>
            <a:ext cx="9724031" cy="3683358"/>
          </a:xfrm>
        </p:spPr>
        <p:txBody>
          <a:bodyPr anchor="ctr">
            <a:noAutofit/>
          </a:bodyPr>
          <a:lstStyle/>
          <a:p>
            <a:r>
              <a:rPr lang="en-US" sz="2000" dirty="0"/>
              <a:t>3-node clusters are the meat and potatoes of Private Cloud computing</a:t>
            </a:r>
          </a:p>
          <a:p>
            <a:pPr lvl="1"/>
            <a:r>
              <a:rPr lang="en-US" sz="2000" dirty="0"/>
              <a:t>Scalable to support hundreds of high-performance workloads</a:t>
            </a:r>
          </a:p>
          <a:p>
            <a:pPr lvl="1"/>
            <a:r>
              <a:rPr lang="en-US" sz="2000" dirty="0"/>
              <a:t>Higher speed network with less physical switch traffic</a:t>
            </a:r>
          </a:p>
          <a:p>
            <a:pPr lvl="1"/>
            <a:r>
              <a:rPr lang="en-US" sz="2000" dirty="0"/>
              <a:t>More economical licensing</a:t>
            </a:r>
          </a:p>
          <a:p>
            <a:pPr lvl="1"/>
            <a:r>
              <a:rPr lang="en-US" sz="2000" dirty="0"/>
              <a:t>Less power consumption</a:t>
            </a:r>
          </a:p>
          <a:p>
            <a:pPr lvl="1"/>
            <a:r>
              <a:rPr lang="en-US" sz="2000" dirty="0"/>
              <a:t>Smaller footprint</a:t>
            </a:r>
          </a:p>
          <a:p>
            <a:r>
              <a:rPr lang="en-US" sz="2000" dirty="0"/>
              <a:t>3-node clusters can be configured with up to:</a:t>
            </a:r>
          </a:p>
          <a:p>
            <a:pPr lvl="1"/>
            <a:r>
              <a:rPr lang="en-US" sz="2000" dirty="0"/>
              <a:t>2995 Ghz. (768 cores)</a:t>
            </a:r>
          </a:p>
          <a:p>
            <a:pPr lvl="1"/>
            <a:r>
              <a:rPr lang="en-US" sz="2000" dirty="0"/>
              <a:t>6 or more TB of RAM</a:t>
            </a:r>
          </a:p>
          <a:p>
            <a:pPr lvl="1"/>
            <a:r>
              <a:rPr lang="en-US" sz="2000" dirty="0"/>
              <a:t>72 HDD / SSD / NVMe drive slots</a:t>
            </a:r>
          </a:p>
          <a:p>
            <a:pPr lvl="1"/>
            <a:r>
              <a:rPr lang="en-US" sz="2000" dirty="0"/>
              <a:t>Enough Compute for several hundred high-performance workloads</a:t>
            </a:r>
          </a:p>
        </p:txBody>
      </p:sp>
      <p:sp>
        <p:nvSpPr>
          <p:cNvPr id="4" name="Footer Placeholder 6">
            <a:extLst>
              <a:ext uri="{FF2B5EF4-FFF2-40B4-BE49-F238E27FC236}">
                <a16:creationId xmlns:a16="http://schemas.microsoft.com/office/drawing/2014/main" id="{2D47B7AD-D45B-FDDC-7C7F-A8123E02F3CD}"/>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5" name="Picture 4" descr="A white cube with letters on it&#10;&#10;AI-generated content may be incorrect.">
            <a:extLst>
              <a:ext uri="{FF2B5EF4-FFF2-40B4-BE49-F238E27FC236}">
                <a16:creationId xmlns:a16="http://schemas.microsoft.com/office/drawing/2014/main" id="{9747B83E-D1F1-22BE-EBFA-B0341B89CE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32489948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A01D08D-1ABA-F983-8A75-841FAA69B90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536B8A-0FBD-E3E3-520E-B48EB14AD8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E23AB09-8161-1036-5026-6D0F315A5D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A010A6F-4D6A-449C-E933-E9E579E4E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0C0EDC6-FAFF-C8A9-B395-687EDA105E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FE2CFE1-106D-7404-EB56-F287631B2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FCDE9C-95D5-EE6C-6088-F9A055D36C49}"/>
              </a:ext>
            </a:extLst>
          </p:cNvPr>
          <p:cNvSpPr>
            <a:spLocks noGrp="1"/>
          </p:cNvSpPr>
          <p:nvPr>
            <p:ph type="title"/>
          </p:nvPr>
        </p:nvSpPr>
        <p:spPr>
          <a:xfrm>
            <a:off x="1371599" y="294538"/>
            <a:ext cx="9895951" cy="1033669"/>
          </a:xfrm>
        </p:spPr>
        <p:txBody>
          <a:bodyPr>
            <a:normAutofit/>
          </a:bodyPr>
          <a:lstStyle/>
          <a:p>
            <a:r>
              <a:rPr lang="en-US" sz="4000" dirty="0">
                <a:solidFill>
                  <a:schemeClr val="bg1"/>
                </a:solidFill>
              </a:rPr>
              <a:t>HCI Cluster Design</a:t>
            </a:r>
          </a:p>
        </p:txBody>
      </p:sp>
      <p:graphicFrame>
        <p:nvGraphicFramePr>
          <p:cNvPr id="6" name="Table 5">
            <a:extLst>
              <a:ext uri="{FF2B5EF4-FFF2-40B4-BE49-F238E27FC236}">
                <a16:creationId xmlns:a16="http://schemas.microsoft.com/office/drawing/2014/main" id="{F7D34FA1-E98C-7C7B-3470-58E24048C10B}"/>
              </a:ext>
            </a:extLst>
          </p:cNvPr>
          <p:cNvGraphicFramePr>
            <a:graphicFrameLocks noGrp="1"/>
          </p:cNvGraphicFramePr>
          <p:nvPr>
            <p:extLst>
              <p:ext uri="{D42A27DB-BD31-4B8C-83A1-F6EECF244321}">
                <p14:modId xmlns:p14="http://schemas.microsoft.com/office/powerpoint/2010/main" val="2924092472"/>
              </p:ext>
            </p:extLst>
          </p:nvPr>
        </p:nvGraphicFramePr>
        <p:xfrm>
          <a:off x="1936743" y="2322716"/>
          <a:ext cx="8318509" cy="3810000"/>
        </p:xfrm>
        <a:graphic>
          <a:graphicData uri="http://schemas.openxmlformats.org/drawingml/2006/table">
            <a:tbl>
              <a:tblPr/>
              <a:tblGrid>
                <a:gridCol w="1170681">
                  <a:extLst>
                    <a:ext uri="{9D8B030D-6E8A-4147-A177-3AD203B41FA5}">
                      <a16:colId xmlns:a16="http://schemas.microsoft.com/office/drawing/2014/main" val="3029361160"/>
                    </a:ext>
                  </a:extLst>
                </a:gridCol>
                <a:gridCol w="142766">
                  <a:extLst>
                    <a:ext uri="{9D8B030D-6E8A-4147-A177-3AD203B41FA5}">
                      <a16:colId xmlns:a16="http://schemas.microsoft.com/office/drawing/2014/main" val="2602234600"/>
                    </a:ext>
                  </a:extLst>
                </a:gridCol>
                <a:gridCol w="609135">
                  <a:extLst>
                    <a:ext uri="{9D8B030D-6E8A-4147-A177-3AD203B41FA5}">
                      <a16:colId xmlns:a16="http://schemas.microsoft.com/office/drawing/2014/main" val="1292730634"/>
                    </a:ext>
                  </a:extLst>
                </a:gridCol>
                <a:gridCol w="304568">
                  <a:extLst>
                    <a:ext uri="{9D8B030D-6E8A-4147-A177-3AD203B41FA5}">
                      <a16:colId xmlns:a16="http://schemas.microsoft.com/office/drawing/2014/main" val="1014418489"/>
                    </a:ext>
                  </a:extLst>
                </a:gridCol>
                <a:gridCol w="304568">
                  <a:extLst>
                    <a:ext uri="{9D8B030D-6E8A-4147-A177-3AD203B41FA5}">
                      <a16:colId xmlns:a16="http://schemas.microsoft.com/office/drawing/2014/main" val="629027544"/>
                    </a:ext>
                  </a:extLst>
                </a:gridCol>
                <a:gridCol w="304568">
                  <a:extLst>
                    <a:ext uri="{9D8B030D-6E8A-4147-A177-3AD203B41FA5}">
                      <a16:colId xmlns:a16="http://schemas.microsoft.com/office/drawing/2014/main" val="1530650484"/>
                    </a:ext>
                  </a:extLst>
                </a:gridCol>
                <a:gridCol w="304568">
                  <a:extLst>
                    <a:ext uri="{9D8B030D-6E8A-4147-A177-3AD203B41FA5}">
                      <a16:colId xmlns:a16="http://schemas.microsoft.com/office/drawing/2014/main" val="3687018952"/>
                    </a:ext>
                  </a:extLst>
                </a:gridCol>
                <a:gridCol w="304568">
                  <a:extLst>
                    <a:ext uri="{9D8B030D-6E8A-4147-A177-3AD203B41FA5}">
                      <a16:colId xmlns:a16="http://schemas.microsoft.com/office/drawing/2014/main" val="2893969428"/>
                    </a:ext>
                  </a:extLst>
                </a:gridCol>
                <a:gridCol w="304568">
                  <a:extLst>
                    <a:ext uri="{9D8B030D-6E8A-4147-A177-3AD203B41FA5}">
                      <a16:colId xmlns:a16="http://schemas.microsoft.com/office/drawing/2014/main" val="2514836817"/>
                    </a:ext>
                  </a:extLst>
                </a:gridCol>
                <a:gridCol w="304568">
                  <a:extLst>
                    <a:ext uri="{9D8B030D-6E8A-4147-A177-3AD203B41FA5}">
                      <a16:colId xmlns:a16="http://schemas.microsoft.com/office/drawing/2014/main" val="2548933936"/>
                    </a:ext>
                  </a:extLst>
                </a:gridCol>
                <a:gridCol w="304568">
                  <a:extLst>
                    <a:ext uri="{9D8B030D-6E8A-4147-A177-3AD203B41FA5}">
                      <a16:colId xmlns:a16="http://schemas.microsoft.com/office/drawing/2014/main" val="2404677175"/>
                    </a:ext>
                  </a:extLst>
                </a:gridCol>
                <a:gridCol w="304568">
                  <a:extLst>
                    <a:ext uri="{9D8B030D-6E8A-4147-A177-3AD203B41FA5}">
                      <a16:colId xmlns:a16="http://schemas.microsoft.com/office/drawing/2014/main" val="4079316010"/>
                    </a:ext>
                  </a:extLst>
                </a:gridCol>
                <a:gridCol w="304568">
                  <a:extLst>
                    <a:ext uri="{9D8B030D-6E8A-4147-A177-3AD203B41FA5}">
                      <a16:colId xmlns:a16="http://schemas.microsoft.com/office/drawing/2014/main" val="2068497939"/>
                    </a:ext>
                  </a:extLst>
                </a:gridCol>
                <a:gridCol w="304568">
                  <a:extLst>
                    <a:ext uri="{9D8B030D-6E8A-4147-A177-3AD203B41FA5}">
                      <a16:colId xmlns:a16="http://schemas.microsoft.com/office/drawing/2014/main" val="397207584"/>
                    </a:ext>
                  </a:extLst>
                </a:gridCol>
                <a:gridCol w="304568">
                  <a:extLst>
                    <a:ext uri="{9D8B030D-6E8A-4147-A177-3AD203B41FA5}">
                      <a16:colId xmlns:a16="http://schemas.microsoft.com/office/drawing/2014/main" val="2678243454"/>
                    </a:ext>
                  </a:extLst>
                </a:gridCol>
                <a:gridCol w="304568">
                  <a:extLst>
                    <a:ext uri="{9D8B030D-6E8A-4147-A177-3AD203B41FA5}">
                      <a16:colId xmlns:a16="http://schemas.microsoft.com/office/drawing/2014/main" val="2934692331"/>
                    </a:ext>
                  </a:extLst>
                </a:gridCol>
                <a:gridCol w="304568">
                  <a:extLst>
                    <a:ext uri="{9D8B030D-6E8A-4147-A177-3AD203B41FA5}">
                      <a16:colId xmlns:a16="http://schemas.microsoft.com/office/drawing/2014/main" val="2447990684"/>
                    </a:ext>
                  </a:extLst>
                </a:gridCol>
                <a:gridCol w="304568">
                  <a:extLst>
                    <a:ext uri="{9D8B030D-6E8A-4147-A177-3AD203B41FA5}">
                      <a16:colId xmlns:a16="http://schemas.microsoft.com/office/drawing/2014/main" val="4229663029"/>
                    </a:ext>
                  </a:extLst>
                </a:gridCol>
                <a:gridCol w="304568">
                  <a:extLst>
                    <a:ext uri="{9D8B030D-6E8A-4147-A177-3AD203B41FA5}">
                      <a16:colId xmlns:a16="http://schemas.microsoft.com/office/drawing/2014/main" val="692975989"/>
                    </a:ext>
                  </a:extLst>
                </a:gridCol>
                <a:gridCol w="304568">
                  <a:extLst>
                    <a:ext uri="{9D8B030D-6E8A-4147-A177-3AD203B41FA5}">
                      <a16:colId xmlns:a16="http://schemas.microsoft.com/office/drawing/2014/main" val="770676785"/>
                    </a:ext>
                  </a:extLst>
                </a:gridCol>
                <a:gridCol w="304568">
                  <a:extLst>
                    <a:ext uri="{9D8B030D-6E8A-4147-A177-3AD203B41FA5}">
                      <a16:colId xmlns:a16="http://schemas.microsoft.com/office/drawing/2014/main" val="1427727760"/>
                    </a:ext>
                  </a:extLst>
                </a:gridCol>
                <a:gridCol w="304568">
                  <a:extLst>
                    <a:ext uri="{9D8B030D-6E8A-4147-A177-3AD203B41FA5}">
                      <a16:colId xmlns:a16="http://schemas.microsoft.com/office/drawing/2014/main" val="1348579716"/>
                    </a:ext>
                  </a:extLst>
                </a:gridCol>
                <a:gridCol w="609135">
                  <a:extLst>
                    <a:ext uri="{9D8B030D-6E8A-4147-A177-3AD203B41FA5}">
                      <a16:colId xmlns:a16="http://schemas.microsoft.com/office/drawing/2014/main" val="178890476"/>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1">
                  <a:txBody>
                    <a:bodyPr/>
                    <a:lstStyle/>
                    <a:p>
                      <a:pPr algn="ctr" fontAlgn="b"/>
                      <a:r>
                        <a:rPr lang="en-US" sz="1100" b="0" i="0" u="none" strike="noStrike">
                          <a:solidFill>
                            <a:srgbClr val="000000"/>
                          </a:solidFill>
                          <a:effectLst/>
                          <a:latin typeface="Calibri" panose="020F0502020204030204" pitchFamily="34" charset="0"/>
                        </a:rPr>
                        <a:t>HCI Cluster: 6 X Boot, 6 X Cache, 18 X 4 TB Capacity</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210508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8165461"/>
                  </a:ext>
                </a:extLst>
              </a:tr>
              <a:tr h="190500">
                <a:tc rowSpan="4">
                  <a:txBody>
                    <a:bodyPr/>
                    <a:lstStyle/>
                    <a:p>
                      <a:pPr algn="r" fontAlgn="ctr"/>
                      <a:r>
                        <a:rPr lang="en-US" sz="1100" b="0" i="0" u="none" strike="noStrike">
                          <a:solidFill>
                            <a:srgbClr val="000000"/>
                          </a:solidFill>
                          <a:effectLst/>
                          <a:latin typeface="Calibri" panose="020F0502020204030204" pitchFamily="34" charset="0"/>
                        </a:rPr>
                        <a:t>HCI Node 1</a:t>
                      </a:r>
                    </a:p>
                  </a:txBody>
                  <a:tcPr marL="9525" marR="9525" marT="9525" marB="0" anchor="ctr">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14685223"/>
                  </a:ext>
                </a:extLst>
              </a:tr>
              <a:tr h="190500">
                <a:tc v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1100" b="0" i="0" u="none" strike="noStrike">
                          <a:solidFill>
                            <a:srgbClr val="000000"/>
                          </a:solidFill>
                          <a:effectLst/>
                          <a:latin typeface="Calibri" panose="020F0502020204030204" pitchFamily="34" charset="0"/>
                        </a:rPr>
                        <a:t>1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100" b="0" i="0" u="none" strike="noStrike">
                          <a:solidFill>
                            <a:srgbClr val="000000"/>
                          </a:solidFill>
                          <a:effectLst/>
                          <a:latin typeface="Calibri" panose="020F0502020204030204" pitchFamily="34" charset="0"/>
                        </a:rPr>
                        <a:t>1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100" b="0" i="0" u="none" strike="noStrike">
                          <a:solidFill>
                            <a:srgbClr val="000000"/>
                          </a:solidFill>
                          <a:effectLst/>
                          <a:latin typeface="Calibri" panose="020F0502020204030204" pitchFamily="34" charset="0"/>
                        </a:rPr>
                        <a:t>1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rowSpan="2">
                  <a:txBody>
                    <a:bodyPr/>
                    <a:lstStyle/>
                    <a:p>
                      <a:pPr algn="ctr" fontAlgn="ctr"/>
                      <a:r>
                        <a:rPr lang="en-US" sz="1100" b="0" i="0" u="none" strike="noStrike">
                          <a:solidFill>
                            <a:srgbClr val="000000"/>
                          </a:solidFill>
                          <a:effectLst/>
                          <a:latin typeface="Calibri" panose="020F0502020204030204" pitchFamily="34" charset="0"/>
                        </a:rPr>
                        <a:t>1TB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gridSpan="3">
                  <a:txBody>
                    <a:bodyPr/>
                    <a:lstStyle/>
                    <a:p>
                      <a:pPr algn="ctr" fontAlgn="ctr"/>
                      <a:r>
                        <a:rPr lang="en-US" sz="1100" b="0" i="0" u="none" strike="noStrike">
                          <a:solidFill>
                            <a:srgbClr val="000000"/>
                          </a:solidFill>
                          <a:effectLst/>
                          <a:latin typeface="Calibri" panose="020F0502020204030204" pitchFamily="34" charset="0"/>
                        </a:rPr>
                        <a:t>16-Core X86</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 3.6 Ghz.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2" hMerge="1">
                  <a:txBody>
                    <a:bodyPr/>
                    <a:lstStyle/>
                    <a:p>
                      <a:endParaRPr lang="en-US"/>
                    </a:p>
                  </a:txBody>
                  <a:tcPr/>
                </a:tc>
                <a:tc rowSpan="2"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gridSpan="3">
                  <a:txBody>
                    <a:bodyPr/>
                    <a:lstStyle/>
                    <a:p>
                      <a:pPr algn="ctr" fontAlgn="ctr"/>
                      <a:r>
                        <a:rPr lang="en-US" sz="1100" b="0" i="0" u="none" strike="noStrike">
                          <a:solidFill>
                            <a:srgbClr val="000000"/>
                          </a:solidFill>
                          <a:effectLst/>
                          <a:latin typeface="Calibri" panose="020F0502020204030204" pitchFamily="34" charset="0"/>
                        </a:rPr>
                        <a:t>16-Core X86</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 3.6 Ghz.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2" hMerge="1">
                  <a:txBody>
                    <a:bodyPr/>
                    <a:lstStyle/>
                    <a:p>
                      <a:endParaRPr lang="en-US"/>
                    </a:p>
                  </a:txBody>
                  <a:tcPr/>
                </a:tc>
                <a:tc rowSpan="2"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41048674"/>
                  </a:ext>
                </a:extLst>
              </a:tr>
              <a:tr h="190500">
                <a:tc v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03948701"/>
                  </a:ext>
                </a:extLst>
              </a:tr>
              <a:tr h="190500">
                <a:tc v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318529"/>
                  </a:ext>
                </a:extLst>
              </a:tr>
              <a:tr h="190500">
                <a:tc>
                  <a:txBody>
                    <a:bodyPr/>
                    <a:lstStyle/>
                    <a:p>
                      <a:pPr algn="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3168020"/>
                  </a:ext>
                </a:extLst>
              </a:tr>
              <a:tr h="190500">
                <a:tc rowSpan="4">
                  <a:txBody>
                    <a:bodyPr/>
                    <a:lstStyle/>
                    <a:p>
                      <a:pPr algn="r" fontAlgn="ctr"/>
                      <a:r>
                        <a:rPr lang="en-US" sz="1100" b="0" i="0" u="none" strike="noStrike">
                          <a:solidFill>
                            <a:srgbClr val="000000"/>
                          </a:solidFill>
                          <a:effectLst/>
                          <a:latin typeface="Calibri" panose="020F0502020204030204" pitchFamily="34" charset="0"/>
                        </a:rPr>
                        <a:t>HCI Node 2</a:t>
                      </a:r>
                    </a:p>
                  </a:txBody>
                  <a:tcPr marL="9525" marR="9525" marT="9525" marB="0" anchor="ctr">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77719759"/>
                  </a:ext>
                </a:extLst>
              </a:tr>
              <a:tr h="190500">
                <a:tc v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1100" b="0" i="0" u="none" strike="noStrike">
                          <a:solidFill>
                            <a:srgbClr val="000000"/>
                          </a:solidFill>
                          <a:effectLst/>
                          <a:latin typeface="Calibri" panose="020F0502020204030204" pitchFamily="34" charset="0"/>
                        </a:rPr>
                        <a:t>1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100" b="0" i="0" u="none" strike="noStrike">
                          <a:solidFill>
                            <a:srgbClr val="000000"/>
                          </a:solidFill>
                          <a:effectLst/>
                          <a:latin typeface="Calibri" panose="020F0502020204030204" pitchFamily="34" charset="0"/>
                        </a:rPr>
                        <a:t>1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100" b="0" i="0" u="none" strike="noStrike">
                          <a:solidFill>
                            <a:srgbClr val="000000"/>
                          </a:solidFill>
                          <a:effectLst/>
                          <a:latin typeface="Calibri" panose="020F0502020204030204" pitchFamily="34" charset="0"/>
                        </a:rPr>
                        <a:t>1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rowSpan="2">
                  <a:txBody>
                    <a:bodyPr/>
                    <a:lstStyle/>
                    <a:p>
                      <a:pPr algn="ctr" fontAlgn="ctr"/>
                      <a:r>
                        <a:rPr lang="en-US" sz="1100" b="0" i="0" u="none" strike="noStrike">
                          <a:solidFill>
                            <a:srgbClr val="000000"/>
                          </a:solidFill>
                          <a:effectLst/>
                          <a:latin typeface="Calibri" panose="020F0502020204030204" pitchFamily="34" charset="0"/>
                        </a:rPr>
                        <a:t>1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gridSpan="3">
                  <a:txBody>
                    <a:bodyPr/>
                    <a:lstStyle/>
                    <a:p>
                      <a:pPr algn="ctr" fontAlgn="ctr"/>
                      <a:r>
                        <a:rPr lang="en-US" sz="1100" b="0" i="0" u="none" strike="noStrike">
                          <a:solidFill>
                            <a:srgbClr val="000000"/>
                          </a:solidFill>
                          <a:effectLst/>
                          <a:latin typeface="Calibri" panose="020F0502020204030204" pitchFamily="34" charset="0"/>
                        </a:rPr>
                        <a:t>16-Core X86</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 3.6 Ghz.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2" hMerge="1">
                  <a:txBody>
                    <a:bodyPr/>
                    <a:lstStyle/>
                    <a:p>
                      <a:endParaRPr lang="en-US"/>
                    </a:p>
                  </a:txBody>
                  <a:tcPr/>
                </a:tc>
                <a:tc rowSpan="2"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gridSpan="3">
                  <a:txBody>
                    <a:bodyPr/>
                    <a:lstStyle/>
                    <a:p>
                      <a:pPr algn="ctr" fontAlgn="ctr"/>
                      <a:r>
                        <a:rPr lang="en-US" sz="1100" b="0" i="0" u="none" strike="noStrike">
                          <a:solidFill>
                            <a:srgbClr val="000000"/>
                          </a:solidFill>
                          <a:effectLst/>
                          <a:latin typeface="Calibri" panose="020F0502020204030204" pitchFamily="34" charset="0"/>
                        </a:rPr>
                        <a:t>16-Core X86</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 3.6 Ghz.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2" hMerge="1">
                  <a:txBody>
                    <a:bodyPr/>
                    <a:lstStyle/>
                    <a:p>
                      <a:endParaRPr lang="en-US"/>
                    </a:p>
                  </a:txBody>
                  <a:tcPr/>
                </a:tc>
                <a:tc rowSpan="2"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58932386"/>
                  </a:ext>
                </a:extLst>
              </a:tr>
              <a:tr h="190500">
                <a:tc v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28416988"/>
                  </a:ext>
                </a:extLst>
              </a:tr>
              <a:tr h="190500">
                <a:tc v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9238052"/>
                  </a:ext>
                </a:extLst>
              </a:tr>
              <a:tr h="190500">
                <a:tc>
                  <a:txBody>
                    <a:bodyPr/>
                    <a:lstStyle/>
                    <a:p>
                      <a:pPr algn="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239929"/>
                  </a:ext>
                </a:extLst>
              </a:tr>
              <a:tr h="190500">
                <a:tc rowSpan="4">
                  <a:txBody>
                    <a:bodyPr/>
                    <a:lstStyle/>
                    <a:p>
                      <a:pPr algn="r" fontAlgn="ctr"/>
                      <a:r>
                        <a:rPr lang="en-US" sz="1100" b="0" i="0" u="none" strike="noStrike">
                          <a:solidFill>
                            <a:srgbClr val="000000"/>
                          </a:solidFill>
                          <a:effectLst/>
                          <a:latin typeface="Calibri" panose="020F0502020204030204" pitchFamily="34" charset="0"/>
                        </a:rPr>
                        <a:t>HCI Node 3</a:t>
                      </a:r>
                    </a:p>
                  </a:txBody>
                  <a:tcPr marL="9525" marR="9525" marT="9525" marB="0" anchor="ctr">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74868406"/>
                  </a:ext>
                </a:extLst>
              </a:tr>
              <a:tr h="190500">
                <a:tc v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1100" b="0" i="0" u="none" strike="noStrike">
                          <a:solidFill>
                            <a:srgbClr val="000000"/>
                          </a:solidFill>
                          <a:effectLst/>
                          <a:latin typeface="Calibri" panose="020F0502020204030204" pitchFamily="34" charset="0"/>
                        </a:rPr>
                        <a:t>1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100" b="0" i="0" u="none" strike="noStrike">
                          <a:solidFill>
                            <a:srgbClr val="000000"/>
                          </a:solidFill>
                          <a:effectLst/>
                          <a:latin typeface="Calibri" panose="020F0502020204030204" pitchFamily="34" charset="0"/>
                        </a:rPr>
                        <a:t>1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100" b="0" i="0" u="none" strike="noStrike">
                          <a:solidFill>
                            <a:srgbClr val="000000"/>
                          </a:solidFill>
                          <a:effectLst/>
                          <a:latin typeface="Calibri" panose="020F0502020204030204" pitchFamily="34" charset="0"/>
                        </a:rPr>
                        <a:t>1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rowSpan="2">
                  <a:txBody>
                    <a:bodyPr/>
                    <a:lstStyle/>
                    <a:p>
                      <a:pPr algn="ctr" fontAlgn="ctr"/>
                      <a:r>
                        <a:rPr lang="en-US" sz="1100" b="0" i="0" u="none" strike="noStrike">
                          <a:solidFill>
                            <a:srgbClr val="000000"/>
                          </a:solidFill>
                          <a:effectLst/>
                          <a:latin typeface="Calibri" panose="020F0502020204030204" pitchFamily="34" charset="0"/>
                        </a:rPr>
                        <a:t>1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100" b="0" i="0" u="none" strike="noStrike">
                          <a:solidFill>
                            <a:srgbClr val="000000"/>
                          </a:solidFill>
                          <a:effectLst/>
                          <a:latin typeface="Calibri" panose="020F0502020204030204" pitchFamily="34" charset="0"/>
                        </a:rPr>
                        <a:t>4 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gridSpan="3">
                  <a:txBody>
                    <a:bodyPr/>
                    <a:lstStyle/>
                    <a:p>
                      <a:pPr algn="ctr" fontAlgn="ctr"/>
                      <a:r>
                        <a:rPr lang="en-US" sz="1100" b="0" i="0" u="none" strike="noStrike">
                          <a:solidFill>
                            <a:srgbClr val="000000"/>
                          </a:solidFill>
                          <a:effectLst/>
                          <a:latin typeface="Calibri" panose="020F0502020204030204" pitchFamily="34" charset="0"/>
                        </a:rPr>
                        <a:t>16-Core X86</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 3.6 Ghz.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2" hMerge="1">
                  <a:txBody>
                    <a:bodyPr/>
                    <a:lstStyle/>
                    <a:p>
                      <a:endParaRPr lang="en-US"/>
                    </a:p>
                  </a:txBody>
                  <a:tcPr/>
                </a:tc>
                <a:tc rowSpan="2"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gridSpan="3">
                  <a:txBody>
                    <a:bodyPr/>
                    <a:lstStyle/>
                    <a:p>
                      <a:pPr algn="ctr" fontAlgn="ctr"/>
                      <a:r>
                        <a:rPr lang="en-US" sz="1100" b="0" i="0" u="none" strike="noStrike">
                          <a:solidFill>
                            <a:srgbClr val="000000"/>
                          </a:solidFill>
                          <a:effectLst/>
                          <a:latin typeface="Calibri" panose="020F0502020204030204" pitchFamily="34" charset="0"/>
                        </a:rPr>
                        <a:t>16-Core X86</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 3.6 Ghz.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2" hMerge="1">
                  <a:txBody>
                    <a:bodyPr/>
                    <a:lstStyle/>
                    <a:p>
                      <a:endParaRPr lang="en-US"/>
                    </a:p>
                  </a:txBody>
                  <a:tcPr/>
                </a:tc>
                <a:tc rowSpan="2"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92358154"/>
                  </a:ext>
                </a:extLst>
              </a:tr>
              <a:tr h="190500">
                <a:tc v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27273410"/>
                  </a:ext>
                </a:extLst>
              </a:tr>
              <a:tr h="190500">
                <a:tc v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4396996"/>
                  </a:ext>
                </a:extLst>
              </a:tr>
              <a:tr h="190500">
                <a:tc>
                  <a:txBody>
                    <a:bodyPr/>
                    <a:lstStyle/>
                    <a:p>
                      <a:pPr algn="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63395388"/>
                  </a:ext>
                </a:extLst>
              </a:tr>
              <a:tr h="190500">
                <a:tc>
                  <a:txBody>
                    <a:bodyPr/>
                    <a:lstStyle/>
                    <a:p>
                      <a:pPr algn="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147203147"/>
                  </a:ext>
                </a:extLst>
              </a:tr>
              <a:tr h="190500">
                <a:tc rowSpan="2">
                  <a:txBody>
                    <a:bodyPr/>
                    <a:lstStyle/>
                    <a:p>
                      <a:pPr algn="r" fontAlgn="ctr"/>
                      <a:r>
                        <a:rPr lang="en-US" sz="1100" b="0" i="0" u="none" strike="noStrike">
                          <a:solidFill>
                            <a:srgbClr val="000000"/>
                          </a:solidFill>
                          <a:effectLst/>
                          <a:latin typeface="Calibri" panose="020F0502020204030204" pitchFamily="34" charset="0"/>
                        </a:rPr>
                        <a:t>Legend</a:t>
                      </a:r>
                    </a:p>
                  </a:txBody>
                  <a:tcPr marL="9525" marR="9525" marT="9525" marB="0" anchor="ctr">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rowSpan="2" gridSpan="2">
                  <a:txBody>
                    <a:bodyPr/>
                    <a:lstStyle/>
                    <a:p>
                      <a:pPr algn="ctr" fontAlgn="ctr"/>
                      <a:r>
                        <a:rPr lang="en-US" sz="1100" b="0" i="0" u="none" strike="noStrike">
                          <a:solidFill>
                            <a:srgbClr val="000000"/>
                          </a:solidFill>
                          <a:effectLst/>
                          <a:latin typeface="Calibri" panose="020F0502020204030204" pitchFamily="34" charset="0"/>
                        </a:rPr>
                        <a:t>Boot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hMerge="1">
                  <a:txBody>
                    <a:bodyPr/>
                    <a:lstStyle/>
                    <a:p>
                      <a:endParaRPr lang="en-US"/>
                    </a:p>
                  </a:txBody>
                  <a:tcPr/>
                </a:tc>
                <a:tc rowSpan="2" gridSpan="2">
                  <a:txBody>
                    <a:bodyPr/>
                    <a:lstStyle/>
                    <a:p>
                      <a:pPr algn="ctr" fontAlgn="ctr"/>
                      <a:r>
                        <a:rPr lang="en-US" sz="1100" b="0" i="0" u="none" strike="noStrike">
                          <a:solidFill>
                            <a:srgbClr val="000000"/>
                          </a:solidFill>
                          <a:effectLst/>
                          <a:latin typeface="Calibri" panose="020F0502020204030204" pitchFamily="34" charset="0"/>
                        </a:rPr>
                        <a:t>Cache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rowSpan="2" hMerge="1">
                  <a:txBody>
                    <a:bodyPr/>
                    <a:lstStyle/>
                    <a:p>
                      <a:endParaRPr lang="en-US"/>
                    </a:p>
                  </a:txBody>
                  <a:tcPr/>
                </a:tc>
                <a:tc rowSpan="2" gridSpan="2">
                  <a:txBody>
                    <a:bodyPr/>
                    <a:lstStyle/>
                    <a:p>
                      <a:pPr algn="ctr" fontAlgn="ctr"/>
                      <a:r>
                        <a:rPr lang="en-US" sz="1100" b="0" i="0" u="none" strike="noStrike">
                          <a:solidFill>
                            <a:srgbClr val="000000"/>
                          </a:solidFill>
                          <a:effectLst/>
                          <a:latin typeface="Calibri" panose="020F0502020204030204" pitchFamily="34" charset="0"/>
                        </a:rPr>
                        <a:t>Capacity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hMerge="1">
                  <a:txBody>
                    <a:bodyPr/>
                    <a:lstStyle/>
                    <a:p>
                      <a:endParaRPr lang="en-US"/>
                    </a:p>
                  </a:txBody>
                  <a:tcPr/>
                </a:tc>
                <a:tc rowSpan="2" gridSpan="2">
                  <a:txBody>
                    <a:bodyPr/>
                    <a:lstStyle/>
                    <a:p>
                      <a:pPr algn="ctr" fontAlgn="ctr"/>
                      <a:r>
                        <a:rPr lang="en-US" sz="1100" b="0" i="0" u="none" strike="noStrike">
                          <a:solidFill>
                            <a:srgbClr val="000000"/>
                          </a:solidFill>
                          <a:effectLst/>
                          <a:latin typeface="Calibri" panose="020F0502020204030204" pitchFamily="34" charset="0"/>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n-US"/>
                    </a:p>
                  </a:txBody>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rowSpan="2" gridSpan="3">
                  <a:txBody>
                    <a:bodyPr/>
                    <a:lstStyle/>
                    <a:p>
                      <a:pPr algn="ctr" fontAlgn="ctr"/>
                      <a:r>
                        <a:rPr lang="en-US" sz="1100" b="0" i="0" u="none" strike="noStrike">
                          <a:solidFill>
                            <a:srgbClr val="000000"/>
                          </a:solidFill>
                          <a:effectLst/>
                          <a:latin typeface="Calibri" panose="020F0502020204030204" pitchFamily="34" charset="0"/>
                        </a:rPr>
                        <a:t>CPU</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FF2CC"/>
                    </a:solidFill>
                  </a:tcPr>
                </a:tc>
                <a:tc rowSpan="2" hMerge="1">
                  <a:txBody>
                    <a:bodyPr/>
                    <a:lstStyle/>
                    <a:p>
                      <a:endParaRPr lang="en-US"/>
                    </a:p>
                  </a:txBody>
                  <a:tcPr/>
                </a:tc>
                <a:tc rowSpan="2"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59561815"/>
                  </a:ext>
                </a:extLst>
              </a:tr>
              <a:tr h="190500">
                <a:tc v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470601931"/>
                  </a:ext>
                </a:extLst>
              </a:tr>
            </a:tbl>
          </a:graphicData>
        </a:graphic>
      </p:graphicFrame>
      <p:sp>
        <p:nvSpPr>
          <p:cNvPr id="7" name="Footer Placeholder 6">
            <a:extLst>
              <a:ext uri="{FF2B5EF4-FFF2-40B4-BE49-F238E27FC236}">
                <a16:creationId xmlns:a16="http://schemas.microsoft.com/office/drawing/2014/main" id="{F500798A-A9F9-8E0F-398B-2526E8A748D9}"/>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9" name="Picture 8" descr="A white cube with letters on it&#10;&#10;AI-generated content may be incorrect.">
            <a:extLst>
              <a:ext uri="{FF2B5EF4-FFF2-40B4-BE49-F238E27FC236}">
                <a16:creationId xmlns:a16="http://schemas.microsoft.com/office/drawing/2014/main" id="{23D7364A-43DB-9132-8B25-12BF975D22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14674579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3406524-1F33-E48B-9B19-C5777B8EE91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0F8F77-DB12-8052-2E99-4781159A4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E29DE31-F435-2413-95DA-8D55978090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9FF6951-B0FE-A5E0-B113-23472A5271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4F72021-FC59-9819-D9AF-811996BDC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75CAED9-1202-A282-E348-9157CF6506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566D6B-57F9-B203-1A5F-9B64370C2F45}"/>
              </a:ext>
            </a:extLst>
          </p:cNvPr>
          <p:cNvSpPr>
            <a:spLocks noGrp="1"/>
          </p:cNvSpPr>
          <p:nvPr>
            <p:ph type="title"/>
          </p:nvPr>
        </p:nvSpPr>
        <p:spPr>
          <a:xfrm>
            <a:off x="1371599" y="294538"/>
            <a:ext cx="9895951" cy="1033669"/>
          </a:xfrm>
        </p:spPr>
        <p:txBody>
          <a:bodyPr>
            <a:normAutofit/>
          </a:bodyPr>
          <a:lstStyle/>
          <a:p>
            <a:r>
              <a:rPr lang="en-US" sz="4000" dirty="0">
                <a:solidFill>
                  <a:schemeClr val="bg1"/>
                </a:solidFill>
              </a:rPr>
              <a:t>Traditional Cluster Design</a:t>
            </a:r>
          </a:p>
        </p:txBody>
      </p:sp>
      <p:graphicFrame>
        <p:nvGraphicFramePr>
          <p:cNvPr id="5" name="Table 4">
            <a:extLst>
              <a:ext uri="{FF2B5EF4-FFF2-40B4-BE49-F238E27FC236}">
                <a16:creationId xmlns:a16="http://schemas.microsoft.com/office/drawing/2014/main" id="{1020598E-D12B-954B-814A-D2DF5199C8DC}"/>
              </a:ext>
            </a:extLst>
          </p:cNvPr>
          <p:cNvGraphicFramePr>
            <a:graphicFrameLocks noGrp="1"/>
          </p:cNvGraphicFramePr>
          <p:nvPr>
            <p:extLst>
              <p:ext uri="{D42A27DB-BD31-4B8C-83A1-F6EECF244321}">
                <p14:modId xmlns:p14="http://schemas.microsoft.com/office/powerpoint/2010/main" val="3910776218"/>
              </p:ext>
            </p:extLst>
          </p:nvPr>
        </p:nvGraphicFramePr>
        <p:xfrm>
          <a:off x="1379316" y="2052044"/>
          <a:ext cx="9367460" cy="4351344"/>
        </p:xfrm>
        <a:graphic>
          <a:graphicData uri="http://schemas.openxmlformats.org/drawingml/2006/table">
            <a:tbl>
              <a:tblPr/>
              <a:tblGrid>
                <a:gridCol w="1114312">
                  <a:extLst>
                    <a:ext uri="{9D8B030D-6E8A-4147-A177-3AD203B41FA5}">
                      <a16:colId xmlns:a16="http://schemas.microsoft.com/office/drawing/2014/main" val="3732710456"/>
                    </a:ext>
                  </a:extLst>
                </a:gridCol>
                <a:gridCol w="135892">
                  <a:extLst>
                    <a:ext uri="{9D8B030D-6E8A-4147-A177-3AD203B41FA5}">
                      <a16:colId xmlns:a16="http://schemas.microsoft.com/office/drawing/2014/main" val="3550251344"/>
                    </a:ext>
                  </a:extLst>
                </a:gridCol>
                <a:gridCol w="579804">
                  <a:extLst>
                    <a:ext uri="{9D8B030D-6E8A-4147-A177-3AD203B41FA5}">
                      <a16:colId xmlns:a16="http://schemas.microsoft.com/office/drawing/2014/main" val="581967996"/>
                    </a:ext>
                  </a:extLst>
                </a:gridCol>
                <a:gridCol w="289902">
                  <a:extLst>
                    <a:ext uri="{9D8B030D-6E8A-4147-A177-3AD203B41FA5}">
                      <a16:colId xmlns:a16="http://schemas.microsoft.com/office/drawing/2014/main" val="1834013209"/>
                    </a:ext>
                  </a:extLst>
                </a:gridCol>
                <a:gridCol w="289902">
                  <a:extLst>
                    <a:ext uri="{9D8B030D-6E8A-4147-A177-3AD203B41FA5}">
                      <a16:colId xmlns:a16="http://schemas.microsoft.com/office/drawing/2014/main" val="234765306"/>
                    </a:ext>
                  </a:extLst>
                </a:gridCol>
                <a:gridCol w="289902">
                  <a:extLst>
                    <a:ext uri="{9D8B030D-6E8A-4147-A177-3AD203B41FA5}">
                      <a16:colId xmlns:a16="http://schemas.microsoft.com/office/drawing/2014/main" val="1771317787"/>
                    </a:ext>
                  </a:extLst>
                </a:gridCol>
                <a:gridCol w="289902">
                  <a:extLst>
                    <a:ext uri="{9D8B030D-6E8A-4147-A177-3AD203B41FA5}">
                      <a16:colId xmlns:a16="http://schemas.microsoft.com/office/drawing/2014/main" val="2225431378"/>
                    </a:ext>
                  </a:extLst>
                </a:gridCol>
                <a:gridCol w="289902">
                  <a:extLst>
                    <a:ext uri="{9D8B030D-6E8A-4147-A177-3AD203B41FA5}">
                      <a16:colId xmlns:a16="http://schemas.microsoft.com/office/drawing/2014/main" val="1568428955"/>
                    </a:ext>
                  </a:extLst>
                </a:gridCol>
                <a:gridCol w="289902">
                  <a:extLst>
                    <a:ext uri="{9D8B030D-6E8A-4147-A177-3AD203B41FA5}">
                      <a16:colId xmlns:a16="http://schemas.microsoft.com/office/drawing/2014/main" val="4082515560"/>
                    </a:ext>
                  </a:extLst>
                </a:gridCol>
                <a:gridCol w="289902">
                  <a:extLst>
                    <a:ext uri="{9D8B030D-6E8A-4147-A177-3AD203B41FA5}">
                      <a16:colId xmlns:a16="http://schemas.microsoft.com/office/drawing/2014/main" val="1707029278"/>
                    </a:ext>
                  </a:extLst>
                </a:gridCol>
                <a:gridCol w="289902">
                  <a:extLst>
                    <a:ext uri="{9D8B030D-6E8A-4147-A177-3AD203B41FA5}">
                      <a16:colId xmlns:a16="http://schemas.microsoft.com/office/drawing/2014/main" val="4171883778"/>
                    </a:ext>
                  </a:extLst>
                </a:gridCol>
                <a:gridCol w="289902">
                  <a:extLst>
                    <a:ext uri="{9D8B030D-6E8A-4147-A177-3AD203B41FA5}">
                      <a16:colId xmlns:a16="http://schemas.microsoft.com/office/drawing/2014/main" val="3841286480"/>
                    </a:ext>
                  </a:extLst>
                </a:gridCol>
                <a:gridCol w="289902">
                  <a:extLst>
                    <a:ext uri="{9D8B030D-6E8A-4147-A177-3AD203B41FA5}">
                      <a16:colId xmlns:a16="http://schemas.microsoft.com/office/drawing/2014/main" val="3782769646"/>
                    </a:ext>
                  </a:extLst>
                </a:gridCol>
                <a:gridCol w="289902">
                  <a:extLst>
                    <a:ext uri="{9D8B030D-6E8A-4147-A177-3AD203B41FA5}">
                      <a16:colId xmlns:a16="http://schemas.microsoft.com/office/drawing/2014/main" val="3700636760"/>
                    </a:ext>
                  </a:extLst>
                </a:gridCol>
                <a:gridCol w="289902">
                  <a:extLst>
                    <a:ext uri="{9D8B030D-6E8A-4147-A177-3AD203B41FA5}">
                      <a16:colId xmlns:a16="http://schemas.microsoft.com/office/drawing/2014/main" val="2594263996"/>
                    </a:ext>
                  </a:extLst>
                </a:gridCol>
                <a:gridCol w="289902">
                  <a:extLst>
                    <a:ext uri="{9D8B030D-6E8A-4147-A177-3AD203B41FA5}">
                      <a16:colId xmlns:a16="http://schemas.microsoft.com/office/drawing/2014/main" val="4202008358"/>
                    </a:ext>
                  </a:extLst>
                </a:gridCol>
                <a:gridCol w="289902">
                  <a:extLst>
                    <a:ext uri="{9D8B030D-6E8A-4147-A177-3AD203B41FA5}">
                      <a16:colId xmlns:a16="http://schemas.microsoft.com/office/drawing/2014/main" val="28226751"/>
                    </a:ext>
                  </a:extLst>
                </a:gridCol>
                <a:gridCol w="289902">
                  <a:extLst>
                    <a:ext uri="{9D8B030D-6E8A-4147-A177-3AD203B41FA5}">
                      <a16:colId xmlns:a16="http://schemas.microsoft.com/office/drawing/2014/main" val="4270282406"/>
                    </a:ext>
                  </a:extLst>
                </a:gridCol>
                <a:gridCol w="289902">
                  <a:extLst>
                    <a:ext uri="{9D8B030D-6E8A-4147-A177-3AD203B41FA5}">
                      <a16:colId xmlns:a16="http://schemas.microsoft.com/office/drawing/2014/main" val="1282345374"/>
                    </a:ext>
                  </a:extLst>
                </a:gridCol>
                <a:gridCol w="289902">
                  <a:extLst>
                    <a:ext uri="{9D8B030D-6E8A-4147-A177-3AD203B41FA5}">
                      <a16:colId xmlns:a16="http://schemas.microsoft.com/office/drawing/2014/main" val="2874646879"/>
                    </a:ext>
                  </a:extLst>
                </a:gridCol>
                <a:gridCol w="289902">
                  <a:extLst>
                    <a:ext uri="{9D8B030D-6E8A-4147-A177-3AD203B41FA5}">
                      <a16:colId xmlns:a16="http://schemas.microsoft.com/office/drawing/2014/main" val="970182118"/>
                    </a:ext>
                  </a:extLst>
                </a:gridCol>
                <a:gridCol w="289902">
                  <a:extLst>
                    <a:ext uri="{9D8B030D-6E8A-4147-A177-3AD203B41FA5}">
                      <a16:colId xmlns:a16="http://schemas.microsoft.com/office/drawing/2014/main" val="2927122275"/>
                    </a:ext>
                  </a:extLst>
                </a:gridCol>
                <a:gridCol w="289902">
                  <a:extLst>
                    <a:ext uri="{9D8B030D-6E8A-4147-A177-3AD203B41FA5}">
                      <a16:colId xmlns:a16="http://schemas.microsoft.com/office/drawing/2014/main" val="3669867512"/>
                    </a:ext>
                  </a:extLst>
                </a:gridCol>
                <a:gridCol w="289902">
                  <a:extLst>
                    <a:ext uri="{9D8B030D-6E8A-4147-A177-3AD203B41FA5}">
                      <a16:colId xmlns:a16="http://schemas.microsoft.com/office/drawing/2014/main" val="3589576463"/>
                    </a:ext>
                  </a:extLst>
                </a:gridCol>
                <a:gridCol w="289902">
                  <a:extLst>
                    <a:ext uri="{9D8B030D-6E8A-4147-A177-3AD203B41FA5}">
                      <a16:colId xmlns:a16="http://schemas.microsoft.com/office/drawing/2014/main" val="3572021603"/>
                    </a:ext>
                  </a:extLst>
                </a:gridCol>
                <a:gridCol w="289902">
                  <a:extLst>
                    <a:ext uri="{9D8B030D-6E8A-4147-A177-3AD203B41FA5}">
                      <a16:colId xmlns:a16="http://schemas.microsoft.com/office/drawing/2014/main" val="3888757256"/>
                    </a:ext>
                  </a:extLst>
                </a:gridCol>
                <a:gridCol w="289902">
                  <a:extLst>
                    <a:ext uri="{9D8B030D-6E8A-4147-A177-3AD203B41FA5}">
                      <a16:colId xmlns:a16="http://schemas.microsoft.com/office/drawing/2014/main" val="514642342"/>
                    </a:ext>
                  </a:extLst>
                </a:gridCol>
                <a:gridCol w="579804">
                  <a:extLst>
                    <a:ext uri="{9D8B030D-6E8A-4147-A177-3AD203B41FA5}">
                      <a16:colId xmlns:a16="http://schemas.microsoft.com/office/drawing/2014/main" val="3322759000"/>
                    </a:ext>
                  </a:extLst>
                </a:gridCol>
              </a:tblGrid>
              <a:tr h="181306">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a:noFill/>
                    </a:lnB>
                  </a:tcPr>
                </a:tc>
                <a:tc gridSpan="26">
                  <a:txBody>
                    <a:bodyPr/>
                    <a:lstStyle/>
                    <a:p>
                      <a:pPr algn="ctr" fontAlgn="b"/>
                      <a:r>
                        <a:rPr lang="en-US" sz="1000" b="0" i="0" u="none" strike="noStrike">
                          <a:solidFill>
                            <a:srgbClr val="000000"/>
                          </a:solidFill>
                          <a:effectLst/>
                          <a:latin typeface="Calibri" panose="020F0502020204030204" pitchFamily="34" charset="0"/>
                        </a:rPr>
                        <a:t>Traditional SAN: 6 X Boot, 10X Capacity, Controller Cache</a:t>
                      </a:r>
                    </a:p>
                  </a:txBody>
                  <a:tcPr marL="9065" marR="9065" marT="906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29839158"/>
                  </a:ext>
                </a:extLst>
              </a:tr>
              <a:tr h="181306">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617389"/>
                  </a:ext>
                </a:extLst>
              </a:tr>
              <a:tr h="181306">
                <a:tc rowSpan="4">
                  <a:txBody>
                    <a:bodyPr/>
                    <a:lstStyle/>
                    <a:p>
                      <a:pPr algn="r" fontAlgn="ctr"/>
                      <a:r>
                        <a:rPr lang="en-US" sz="1000" b="0" i="0" u="none" strike="noStrike">
                          <a:solidFill>
                            <a:srgbClr val="000000"/>
                          </a:solidFill>
                          <a:effectLst/>
                          <a:latin typeface="Calibri" panose="020F0502020204030204" pitchFamily="34" charset="0"/>
                        </a:rPr>
                        <a:t>Traditional Node 1</a:t>
                      </a:r>
                    </a:p>
                  </a:txBody>
                  <a:tcPr marL="9065" marR="9065" marT="9065" marB="0" anchor="ctr">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54612748"/>
                  </a:ext>
                </a:extLst>
              </a:tr>
              <a:tr h="181306">
                <a:tc v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1000" b="0" i="0" u="none" strike="noStrike">
                          <a:solidFill>
                            <a:srgbClr val="000000"/>
                          </a:solidFill>
                          <a:effectLst/>
                          <a:latin typeface="Calibri" panose="020F0502020204030204" pitchFamily="34" charset="0"/>
                        </a:rPr>
                        <a:t>1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000" b="0" i="0" u="none" strike="noStrike">
                          <a:solidFill>
                            <a:srgbClr val="000000"/>
                          </a:solidFill>
                          <a:effectLst/>
                          <a:latin typeface="Calibri" panose="020F0502020204030204" pitchFamily="34" charset="0"/>
                        </a:rPr>
                        <a:t>1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gridSpan="3">
                  <a:txBody>
                    <a:bodyPr/>
                    <a:lstStyle/>
                    <a:p>
                      <a:pPr algn="ctr" fontAlgn="ctr"/>
                      <a:r>
                        <a:rPr lang="en-US" sz="1000" b="0" i="0" u="none" strike="noStrike">
                          <a:solidFill>
                            <a:srgbClr val="000000"/>
                          </a:solidFill>
                          <a:effectLst/>
                          <a:latin typeface="Calibri" panose="020F0502020204030204" pitchFamily="34" charset="0"/>
                        </a:rPr>
                        <a:t>16-Core X86</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 3.6 Ghz.</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2" hMerge="1">
                  <a:txBody>
                    <a:bodyPr/>
                    <a:lstStyle/>
                    <a:p>
                      <a:endParaRPr lang="en-US"/>
                    </a:p>
                  </a:txBody>
                  <a:tcPr/>
                </a:tc>
                <a:tc rowSpan="2" h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gridSpan="3">
                  <a:txBody>
                    <a:bodyPr/>
                    <a:lstStyle/>
                    <a:p>
                      <a:pPr algn="ctr" fontAlgn="ctr"/>
                      <a:r>
                        <a:rPr lang="en-US" sz="1000" b="0" i="0" u="none" strike="noStrike">
                          <a:solidFill>
                            <a:srgbClr val="000000"/>
                          </a:solidFill>
                          <a:effectLst/>
                          <a:latin typeface="Calibri" panose="020F0502020204030204" pitchFamily="34" charset="0"/>
                        </a:rPr>
                        <a:t>16-Core X86</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 3.6 Ghz.</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2" hMerge="1">
                  <a:txBody>
                    <a:bodyPr/>
                    <a:lstStyle/>
                    <a:p>
                      <a:endParaRPr lang="en-US"/>
                    </a:p>
                  </a:txBody>
                  <a:tcPr/>
                </a:tc>
                <a:tc rowSpan="2" h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67981744"/>
                  </a:ext>
                </a:extLst>
              </a:tr>
              <a:tr h="181306">
                <a:tc v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22643824"/>
                  </a:ext>
                </a:extLst>
              </a:tr>
              <a:tr h="181306">
                <a:tc v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1523639"/>
                  </a:ext>
                </a:extLst>
              </a:tr>
              <a:tr h="181306">
                <a:tc>
                  <a:txBody>
                    <a:bodyPr/>
                    <a:lstStyle/>
                    <a:p>
                      <a:pPr algn="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4107569"/>
                  </a:ext>
                </a:extLst>
              </a:tr>
              <a:tr h="181306">
                <a:tc rowSpan="4">
                  <a:txBody>
                    <a:bodyPr/>
                    <a:lstStyle/>
                    <a:p>
                      <a:pPr algn="r" fontAlgn="ctr"/>
                      <a:r>
                        <a:rPr lang="en-US" sz="1000" b="0" i="0" u="none" strike="noStrike">
                          <a:solidFill>
                            <a:srgbClr val="000000"/>
                          </a:solidFill>
                          <a:effectLst/>
                          <a:latin typeface="Calibri" panose="020F0502020204030204" pitchFamily="34" charset="0"/>
                        </a:rPr>
                        <a:t>Traditional Node 2</a:t>
                      </a:r>
                    </a:p>
                  </a:txBody>
                  <a:tcPr marL="9065" marR="9065" marT="9065" marB="0" anchor="ctr">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62556342"/>
                  </a:ext>
                </a:extLst>
              </a:tr>
              <a:tr h="181306">
                <a:tc v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1000" b="0" i="0" u="none" strike="noStrike">
                          <a:solidFill>
                            <a:srgbClr val="000000"/>
                          </a:solidFill>
                          <a:effectLst/>
                          <a:latin typeface="Calibri" panose="020F0502020204030204" pitchFamily="34" charset="0"/>
                        </a:rPr>
                        <a:t>1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000" b="0" i="0" u="none" strike="noStrike">
                          <a:solidFill>
                            <a:srgbClr val="000000"/>
                          </a:solidFill>
                          <a:effectLst/>
                          <a:latin typeface="Calibri" panose="020F0502020204030204" pitchFamily="34" charset="0"/>
                        </a:rPr>
                        <a:t>1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gridSpan="3">
                  <a:txBody>
                    <a:bodyPr/>
                    <a:lstStyle/>
                    <a:p>
                      <a:pPr algn="ctr" fontAlgn="ctr"/>
                      <a:r>
                        <a:rPr lang="en-US" sz="1000" b="0" i="0" u="none" strike="noStrike">
                          <a:solidFill>
                            <a:srgbClr val="000000"/>
                          </a:solidFill>
                          <a:effectLst/>
                          <a:latin typeface="Calibri" panose="020F0502020204030204" pitchFamily="34" charset="0"/>
                        </a:rPr>
                        <a:t>16-Core X86</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 3.6 Ghz.</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2" hMerge="1">
                  <a:txBody>
                    <a:bodyPr/>
                    <a:lstStyle/>
                    <a:p>
                      <a:endParaRPr lang="en-US"/>
                    </a:p>
                  </a:txBody>
                  <a:tcPr/>
                </a:tc>
                <a:tc rowSpan="2" h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gridSpan="3">
                  <a:txBody>
                    <a:bodyPr/>
                    <a:lstStyle/>
                    <a:p>
                      <a:pPr algn="ctr" fontAlgn="ctr"/>
                      <a:r>
                        <a:rPr lang="en-US" sz="1000" b="0" i="0" u="none" strike="noStrike">
                          <a:solidFill>
                            <a:srgbClr val="000000"/>
                          </a:solidFill>
                          <a:effectLst/>
                          <a:latin typeface="Calibri" panose="020F0502020204030204" pitchFamily="34" charset="0"/>
                        </a:rPr>
                        <a:t>16-Core X86</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 3.6 Ghz.</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2" hMerge="1">
                  <a:txBody>
                    <a:bodyPr/>
                    <a:lstStyle/>
                    <a:p>
                      <a:endParaRPr lang="en-US"/>
                    </a:p>
                  </a:txBody>
                  <a:tcPr/>
                </a:tc>
                <a:tc rowSpan="2" h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27853660"/>
                  </a:ext>
                </a:extLst>
              </a:tr>
              <a:tr h="181306">
                <a:tc v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07325819"/>
                  </a:ext>
                </a:extLst>
              </a:tr>
              <a:tr h="181306">
                <a:tc v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0089613"/>
                  </a:ext>
                </a:extLst>
              </a:tr>
              <a:tr h="181306">
                <a:tc>
                  <a:txBody>
                    <a:bodyPr/>
                    <a:lstStyle/>
                    <a:p>
                      <a:pPr algn="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2167362"/>
                  </a:ext>
                </a:extLst>
              </a:tr>
              <a:tr h="181306">
                <a:tc rowSpan="4">
                  <a:txBody>
                    <a:bodyPr/>
                    <a:lstStyle/>
                    <a:p>
                      <a:pPr algn="r" fontAlgn="ctr"/>
                      <a:r>
                        <a:rPr lang="en-US" sz="1000" b="0" i="0" u="none" strike="noStrike">
                          <a:solidFill>
                            <a:srgbClr val="000000"/>
                          </a:solidFill>
                          <a:effectLst/>
                          <a:latin typeface="Calibri" panose="020F0502020204030204" pitchFamily="34" charset="0"/>
                        </a:rPr>
                        <a:t>Traditional Node 3</a:t>
                      </a:r>
                    </a:p>
                  </a:txBody>
                  <a:tcPr marL="9065" marR="9065" marT="9065" marB="0" anchor="ctr">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831430492"/>
                  </a:ext>
                </a:extLst>
              </a:tr>
              <a:tr h="181306">
                <a:tc v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1000" b="0" i="0" u="none" strike="noStrike">
                          <a:solidFill>
                            <a:srgbClr val="000000"/>
                          </a:solidFill>
                          <a:effectLst/>
                          <a:latin typeface="Calibri" panose="020F0502020204030204" pitchFamily="34" charset="0"/>
                        </a:rPr>
                        <a:t>1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000" b="0" i="0" u="none" strike="noStrike" dirty="0">
                          <a:solidFill>
                            <a:srgbClr val="000000"/>
                          </a:solidFill>
                          <a:effectLst/>
                          <a:latin typeface="Calibri" panose="020F0502020204030204" pitchFamily="34" charset="0"/>
                        </a:rPr>
                        <a:t>1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gridSpan="3">
                  <a:txBody>
                    <a:bodyPr/>
                    <a:lstStyle/>
                    <a:p>
                      <a:pPr algn="ctr" fontAlgn="ctr"/>
                      <a:r>
                        <a:rPr lang="en-US" sz="1000" b="0" i="0" u="none" strike="noStrike">
                          <a:solidFill>
                            <a:srgbClr val="000000"/>
                          </a:solidFill>
                          <a:effectLst/>
                          <a:latin typeface="Calibri" panose="020F0502020204030204" pitchFamily="34" charset="0"/>
                        </a:rPr>
                        <a:t>16-Core X86</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 3.6 Ghz.</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2" hMerge="1">
                  <a:txBody>
                    <a:bodyPr/>
                    <a:lstStyle/>
                    <a:p>
                      <a:endParaRPr lang="en-US"/>
                    </a:p>
                  </a:txBody>
                  <a:tcPr/>
                </a:tc>
                <a:tc rowSpan="2" h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gridSpan="3">
                  <a:txBody>
                    <a:bodyPr/>
                    <a:lstStyle/>
                    <a:p>
                      <a:pPr algn="ctr" fontAlgn="ctr"/>
                      <a:r>
                        <a:rPr lang="en-US" sz="1000" b="0" i="0" u="none" strike="noStrike">
                          <a:solidFill>
                            <a:srgbClr val="000000"/>
                          </a:solidFill>
                          <a:effectLst/>
                          <a:latin typeface="Calibri" panose="020F0502020204030204" pitchFamily="34" charset="0"/>
                        </a:rPr>
                        <a:t>16-Core X86</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 3.6 Ghz.</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2" hMerge="1">
                  <a:txBody>
                    <a:bodyPr/>
                    <a:lstStyle/>
                    <a:p>
                      <a:endParaRPr lang="en-US"/>
                    </a:p>
                  </a:txBody>
                  <a:tcPr/>
                </a:tc>
                <a:tc rowSpan="2" h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83857171"/>
                  </a:ext>
                </a:extLst>
              </a:tr>
              <a:tr h="181306">
                <a:tc v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5448618"/>
                  </a:ext>
                </a:extLst>
              </a:tr>
              <a:tr h="181306">
                <a:tc v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0842964"/>
                  </a:ext>
                </a:extLst>
              </a:tr>
              <a:tr h="181306">
                <a:tc>
                  <a:txBody>
                    <a:bodyPr/>
                    <a:lstStyle/>
                    <a:p>
                      <a:pPr algn="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5828992"/>
                  </a:ext>
                </a:extLst>
              </a:tr>
              <a:tr h="181306">
                <a:tc rowSpan="4">
                  <a:txBody>
                    <a:bodyPr/>
                    <a:lstStyle/>
                    <a:p>
                      <a:pPr algn="r" fontAlgn="ctr"/>
                      <a:r>
                        <a:rPr lang="en-US" sz="1000" b="0" i="0" u="none" strike="noStrike">
                          <a:solidFill>
                            <a:srgbClr val="000000"/>
                          </a:solidFill>
                          <a:effectLst/>
                          <a:latin typeface="Calibri" panose="020F0502020204030204" pitchFamily="34" charset="0"/>
                        </a:rPr>
                        <a:t>SAN</a:t>
                      </a:r>
                    </a:p>
                  </a:txBody>
                  <a:tcPr marL="9065" marR="9065" marT="9065" marB="0" anchor="ctr">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946520766"/>
                  </a:ext>
                </a:extLst>
              </a:tr>
              <a:tr h="181306">
                <a:tc v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1000" b="0" i="0" u="none" strike="noStrike">
                          <a:solidFill>
                            <a:srgbClr val="000000"/>
                          </a:solidFill>
                          <a:effectLst/>
                          <a:latin typeface="Calibri" panose="020F0502020204030204" pitchFamily="34" charset="0"/>
                        </a:rPr>
                        <a:t>4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000" b="0" i="0" u="none" strike="noStrike">
                          <a:solidFill>
                            <a:srgbClr val="000000"/>
                          </a:solidFill>
                          <a:effectLst/>
                          <a:latin typeface="Calibri" panose="020F0502020204030204" pitchFamily="34" charset="0"/>
                        </a:rPr>
                        <a:t>4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000" b="0" i="0" u="none" strike="noStrike">
                          <a:solidFill>
                            <a:srgbClr val="000000"/>
                          </a:solidFill>
                          <a:effectLst/>
                          <a:latin typeface="Calibri" panose="020F0502020204030204" pitchFamily="34" charset="0"/>
                        </a:rPr>
                        <a:t>4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000" b="0" i="0" u="none" strike="noStrike">
                          <a:solidFill>
                            <a:srgbClr val="000000"/>
                          </a:solidFill>
                          <a:effectLst/>
                          <a:latin typeface="Calibri" panose="020F0502020204030204" pitchFamily="34" charset="0"/>
                        </a:rPr>
                        <a:t>4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000" b="0" i="0" u="none" strike="noStrike">
                          <a:solidFill>
                            <a:srgbClr val="000000"/>
                          </a:solidFill>
                          <a:effectLst/>
                          <a:latin typeface="Calibri" panose="020F0502020204030204" pitchFamily="34" charset="0"/>
                        </a:rPr>
                        <a:t>4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000" b="0" i="0" u="none" strike="noStrike">
                          <a:solidFill>
                            <a:srgbClr val="000000"/>
                          </a:solidFill>
                          <a:effectLst/>
                          <a:latin typeface="Calibri" panose="020F0502020204030204" pitchFamily="34" charset="0"/>
                        </a:rPr>
                        <a:t>4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000" b="0" i="0" u="none" strike="noStrike">
                          <a:solidFill>
                            <a:srgbClr val="000000"/>
                          </a:solidFill>
                          <a:effectLst/>
                          <a:latin typeface="Calibri" panose="020F0502020204030204" pitchFamily="34" charset="0"/>
                        </a:rPr>
                        <a:t>4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000" b="0" i="0" u="none" strike="noStrike">
                          <a:solidFill>
                            <a:srgbClr val="000000"/>
                          </a:solidFill>
                          <a:effectLst/>
                          <a:latin typeface="Calibri" panose="020F0502020204030204" pitchFamily="34" charset="0"/>
                        </a:rPr>
                        <a:t>4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000" b="0" i="0" u="none" strike="noStrike">
                          <a:solidFill>
                            <a:srgbClr val="000000"/>
                          </a:solidFill>
                          <a:effectLst/>
                          <a:latin typeface="Calibri" panose="020F0502020204030204" pitchFamily="34" charset="0"/>
                        </a:rPr>
                        <a:t>4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000" b="0" i="0" u="none" strike="noStrike">
                          <a:solidFill>
                            <a:srgbClr val="000000"/>
                          </a:solidFill>
                          <a:effectLst/>
                          <a:latin typeface="Calibri" panose="020F0502020204030204" pitchFamily="34" charset="0"/>
                        </a:rPr>
                        <a:t>4 TB</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00796670"/>
                  </a:ext>
                </a:extLst>
              </a:tr>
              <a:tr h="181306">
                <a:tc v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312298316"/>
                  </a:ext>
                </a:extLst>
              </a:tr>
              <a:tr h="181306">
                <a:tc v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9065" marR="9065" marT="906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8416311"/>
                  </a:ext>
                </a:extLst>
              </a:tr>
              <a:tr h="181306">
                <a:tc>
                  <a:txBody>
                    <a:bodyPr/>
                    <a:lstStyle/>
                    <a:p>
                      <a:pPr algn="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42047809"/>
                  </a:ext>
                </a:extLst>
              </a:tr>
              <a:tr h="181306">
                <a:tc rowSpan="2">
                  <a:txBody>
                    <a:bodyPr/>
                    <a:lstStyle/>
                    <a:p>
                      <a:pPr algn="r" fontAlgn="ctr"/>
                      <a:r>
                        <a:rPr lang="en-US" sz="1000" b="0" i="0" u="none" strike="noStrike">
                          <a:solidFill>
                            <a:srgbClr val="000000"/>
                          </a:solidFill>
                          <a:effectLst/>
                          <a:latin typeface="Calibri" panose="020F0502020204030204" pitchFamily="34" charset="0"/>
                        </a:rPr>
                        <a:t>Legend</a:t>
                      </a:r>
                    </a:p>
                  </a:txBody>
                  <a:tcPr marL="9065" marR="9065" marT="9065" marB="0" anchor="ctr">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rowSpan="2" gridSpan="2">
                  <a:txBody>
                    <a:bodyPr/>
                    <a:lstStyle/>
                    <a:p>
                      <a:pPr algn="ctr" fontAlgn="ctr"/>
                      <a:r>
                        <a:rPr lang="en-US" sz="1000" b="0" i="0" u="none" strike="noStrike">
                          <a:solidFill>
                            <a:srgbClr val="000000"/>
                          </a:solidFill>
                          <a:effectLst/>
                          <a:latin typeface="Calibri" panose="020F0502020204030204" pitchFamily="34" charset="0"/>
                        </a:rPr>
                        <a:t>Boot</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hMerge="1">
                  <a:txBody>
                    <a:bodyPr/>
                    <a:lstStyle/>
                    <a:p>
                      <a:endParaRPr lang="en-US"/>
                    </a:p>
                  </a:txBody>
                  <a:tcPr/>
                </a:tc>
                <a:tc rowSpan="2" gridSpan="2">
                  <a:txBody>
                    <a:bodyPr/>
                    <a:lstStyle/>
                    <a:p>
                      <a:pPr algn="ctr" fontAlgn="ctr"/>
                      <a:r>
                        <a:rPr lang="en-US" sz="1000" b="0" i="0" u="none" strike="noStrike">
                          <a:solidFill>
                            <a:srgbClr val="000000"/>
                          </a:solidFill>
                          <a:effectLst/>
                          <a:latin typeface="Calibri" panose="020F0502020204030204" pitchFamily="34" charset="0"/>
                        </a:rPr>
                        <a:t>Capacity</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rowSpan="2" hMerge="1">
                  <a:txBody>
                    <a:bodyPr/>
                    <a:lstStyle/>
                    <a:p>
                      <a:endParaRPr lang="en-US"/>
                    </a:p>
                  </a:txBody>
                  <a:tcPr/>
                </a:tc>
                <a:tc rowSpan="2" gridSpan="2">
                  <a:txBody>
                    <a:bodyPr/>
                    <a:lstStyle/>
                    <a:p>
                      <a:pPr algn="ctr" fontAlgn="ctr"/>
                      <a:r>
                        <a:rPr lang="en-US" sz="1000" b="0" i="0" u="none" strike="noStrike">
                          <a:solidFill>
                            <a:srgbClr val="000000"/>
                          </a:solidFill>
                          <a:effectLst/>
                          <a:latin typeface="Calibri" panose="020F0502020204030204" pitchFamily="34" charset="0"/>
                        </a:rPr>
                        <a:t>Empty</a:t>
                      </a:r>
                    </a:p>
                  </a:txBody>
                  <a:tcPr marL="9065" marR="9065" marT="90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n-US"/>
                    </a:p>
                  </a:txBody>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rowSpan="2" gridSpan="3">
                  <a:txBody>
                    <a:bodyPr/>
                    <a:lstStyle/>
                    <a:p>
                      <a:pPr algn="ctr" fontAlgn="ctr"/>
                      <a:r>
                        <a:rPr lang="en-US" sz="1000" b="0" i="0" u="none" strike="noStrike">
                          <a:solidFill>
                            <a:srgbClr val="000000"/>
                          </a:solidFill>
                          <a:effectLst/>
                          <a:latin typeface="Calibri" panose="020F0502020204030204" pitchFamily="34" charset="0"/>
                        </a:rPr>
                        <a:t>CPU</a:t>
                      </a:r>
                    </a:p>
                  </a:txBody>
                  <a:tcPr marL="9065" marR="9065" marT="9065" marB="0" anchor="ctr">
                    <a:lnL>
                      <a:noFill/>
                    </a:lnL>
                    <a:lnR>
                      <a:noFill/>
                    </a:lnR>
                    <a:lnT>
                      <a:noFill/>
                    </a:lnT>
                    <a:lnB>
                      <a:noFill/>
                    </a:lnB>
                    <a:solidFill>
                      <a:srgbClr val="FFF2CC"/>
                    </a:solidFill>
                  </a:tcPr>
                </a:tc>
                <a:tc rowSpan="2" hMerge="1">
                  <a:txBody>
                    <a:bodyPr/>
                    <a:lstStyle/>
                    <a:p>
                      <a:endParaRPr lang="en-US"/>
                    </a:p>
                  </a:txBody>
                  <a:tcPr/>
                </a:tc>
                <a:tc rowSpan="2" h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a:noFill/>
                    </a:lnB>
                  </a:tcPr>
                </a:tc>
                <a:extLst>
                  <a:ext uri="{0D108BD9-81ED-4DB2-BD59-A6C34878D82A}">
                    <a16:rowId xmlns:a16="http://schemas.microsoft.com/office/drawing/2014/main" val="3493688859"/>
                  </a:ext>
                </a:extLst>
              </a:tr>
              <a:tr h="181306">
                <a:tc v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9065" marR="9065" marT="9065" marB="0" anchor="b">
                    <a:lnL>
                      <a:noFill/>
                    </a:lnL>
                    <a:lnR w="6350" cap="flat" cmpd="sng" algn="ctr">
                      <a:solidFill>
                        <a:srgbClr val="000000"/>
                      </a:solidFill>
                      <a:prstDash val="solid"/>
                      <a:round/>
                      <a:headEnd type="none" w="med" len="med"/>
                      <a:tailEnd type="none" w="med" len="med"/>
                    </a:lnR>
                    <a:lnT>
                      <a:noFill/>
                    </a:lnT>
                    <a:lnB>
                      <a:noFill/>
                    </a:lnB>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9065" marR="9065" marT="906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ctr" fontAlgn="ctr"/>
                      <a:endParaRPr lang="en-US" sz="1000" b="0" i="0" u="none" strike="noStrike">
                        <a:solidFill>
                          <a:srgbClr val="000000"/>
                        </a:solidFill>
                        <a:effectLst/>
                        <a:latin typeface="Calibri" panose="020F0502020204030204" pitchFamily="34" charset="0"/>
                      </a:endParaRPr>
                    </a:p>
                  </a:txBody>
                  <a:tcPr marL="9065" marR="9065" marT="9065" marB="0" anchor="ctr">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9065" marR="9065" marT="9065" marB="0" anchor="b">
                    <a:lnL>
                      <a:noFill/>
                    </a:lnL>
                    <a:lnR>
                      <a:noFill/>
                    </a:lnR>
                    <a:lnT>
                      <a:noFill/>
                    </a:lnT>
                    <a:lnB>
                      <a:noFill/>
                    </a:lnB>
                  </a:tcPr>
                </a:tc>
                <a:extLst>
                  <a:ext uri="{0D108BD9-81ED-4DB2-BD59-A6C34878D82A}">
                    <a16:rowId xmlns:a16="http://schemas.microsoft.com/office/drawing/2014/main" val="2088216099"/>
                  </a:ext>
                </a:extLst>
              </a:tr>
            </a:tbl>
          </a:graphicData>
        </a:graphic>
      </p:graphicFrame>
      <p:sp>
        <p:nvSpPr>
          <p:cNvPr id="7" name="Footer Placeholder 6">
            <a:extLst>
              <a:ext uri="{FF2B5EF4-FFF2-40B4-BE49-F238E27FC236}">
                <a16:creationId xmlns:a16="http://schemas.microsoft.com/office/drawing/2014/main" id="{F12D6768-FA66-9791-B3D2-33AEAE8EC8C6}"/>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9" name="Picture 8" descr="A white cube with letters on it&#10;&#10;AI-generated content may be incorrect.">
            <a:extLst>
              <a:ext uri="{FF2B5EF4-FFF2-40B4-BE49-F238E27FC236}">
                <a16:creationId xmlns:a16="http://schemas.microsoft.com/office/drawing/2014/main" id="{0135FA90-6A16-BD65-8175-489F4CF65E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32120397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9C11908-B14F-4BA2-AE27-1FEC17F86A3F}"/>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“The Fire Print”</a:t>
            </a:r>
          </a:p>
        </p:txBody>
      </p:sp>
      <p:graphicFrame>
        <p:nvGraphicFramePr>
          <p:cNvPr id="5" name="Content Placeholder 2">
            <a:extLst>
              <a:ext uri="{FF2B5EF4-FFF2-40B4-BE49-F238E27FC236}">
                <a16:creationId xmlns:a16="http://schemas.microsoft.com/office/drawing/2014/main" id="{B86B9B83-E5A4-B7C4-0E75-364CCB1DC991}"/>
              </a:ext>
            </a:extLst>
          </p:cNvPr>
          <p:cNvGraphicFramePr>
            <a:graphicFrameLocks noGrp="1"/>
          </p:cNvGraphicFramePr>
          <p:nvPr>
            <p:ph idx="1"/>
            <p:extLst>
              <p:ext uri="{D42A27DB-BD31-4B8C-83A1-F6EECF244321}">
                <p14:modId xmlns:p14="http://schemas.microsoft.com/office/powerpoint/2010/main" val="3178183793"/>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6">
            <a:extLst>
              <a:ext uri="{FF2B5EF4-FFF2-40B4-BE49-F238E27FC236}">
                <a16:creationId xmlns:a16="http://schemas.microsoft.com/office/drawing/2014/main" id="{00827FF1-DDAD-0968-C409-63154CE1D6B4}"/>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6" name="Picture 5" descr="A white cube with letters on it&#10;&#10;AI-generated content may be incorrect.">
            <a:extLst>
              <a:ext uri="{FF2B5EF4-FFF2-40B4-BE49-F238E27FC236}">
                <a16:creationId xmlns:a16="http://schemas.microsoft.com/office/drawing/2014/main" id="{294756BB-9E72-73AE-08B9-071085ED01F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14503916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61746F7-2411-5D57-C754-69F7DC17494E}"/>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3B5ED5-0C93-D25C-CCEE-3047C82F43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6FB4D87-5347-312D-04A1-B3E3A1AF12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29C6860-334B-A991-6D23-A9D4484F8C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CF51693-B04F-25D7-1FF2-5840B8BD4D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329C1A1-BA14-8E6A-22B9-27C7A9CDBBF1}"/>
              </a:ext>
            </a:extLst>
          </p:cNvPr>
          <p:cNvSpPr>
            <a:spLocks noGrp="1"/>
          </p:cNvSpPr>
          <p:nvPr>
            <p:ph type="title"/>
          </p:nvPr>
        </p:nvSpPr>
        <p:spPr>
          <a:xfrm>
            <a:off x="1371597" y="348865"/>
            <a:ext cx="10044023" cy="877729"/>
          </a:xfrm>
        </p:spPr>
        <p:txBody>
          <a:bodyPr anchor="ctr">
            <a:normAutofit/>
          </a:bodyPr>
          <a:lstStyle/>
          <a:p>
            <a:r>
              <a:rPr lang="en-US" sz="4000" dirty="0">
                <a:solidFill>
                  <a:srgbClr val="FFFFFF"/>
                </a:solidFill>
              </a:rPr>
              <a:t>About VMsources</a:t>
            </a:r>
          </a:p>
        </p:txBody>
      </p:sp>
      <p:sp>
        <p:nvSpPr>
          <p:cNvPr id="4" name="Footer Placeholder 6">
            <a:extLst>
              <a:ext uri="{FF2B5EF4-FFF2-40B4-BE49-F238E27FC236}">
                <a16:creationId xmlns:a16="http://schemas.microsoft.com/office/drawing/2014/main" id="{7F8896CB-AE3E-CF5F-460F-50689569DBD1}"/>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6" name="Picture 5" descr="A white cube with letters on it&#10;&#10;AI-generated content may be incorrect.">
            <a:extLst>
              <a:ext uri="{FF2B5EF4-FFF2-40B4-BE49-F238E27FC236}">
                <a16:creationId xmlns:a16="http://schemas.microsoft.com/office/drawing/2014/main" id="{90D1E55E-ED74-4340-78C3-EBF38BE789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pic>
        <p:nvPicPr>
          <p:cNvPr id="8" name="Picture 7">
            <a:extLst>
              <a:ext uri="{FF2B5EF4-FFF2-40B4-BE49-F238E27FC236}">
                <a16:creationId xmlns:a16="http://schemas.microsoft.com/office/drawing/2014/main" id="{54B50EA0-7C52-9521-B29C-E61295DE016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4420" y="4954030"/>
            <a:ext cx="4206249" cy="1028702"/>
          </a:xfrm>
          <a:prstGeom prst="rect">
            <a:avLst/>
          </a:prstGeom>
        </p:spPr>
      </p:pic>
      <p:graphicFrame>
        <p:nvGraphicFramePr>
          <p:cNvPr id="10" name="Content Placeholder 14">
            <a:extLst>
              <a:ext uri="{FF2B5EF4-FFF2-40B4-BE49-F238E27FC236}">
                <a16:creationId xmlns:a16="http://schemas.microsoft.com/office/drawing/2014/main" id="{BC1A9F72-901B-A08C-A0A8-669950BF00DE}"/>
              </a:ext>
            </a:extLst>
          </p:cNvPr>
          <p:cNvGraphicFramePr>
            <a:graphicFrameLocks noGrp="1"/>
          </p:cNvGraphicFramePr>
          <p:nvPr>
            <p:ph idx="1"/>
            <p:extLst>
              <p:ext uri="{D42A27DB-BD31-4B8C-83A1-F6EECF244321}">
                <p14:modId xmlns:p14="http://schemas.microsoft.com/office/powerpoint/2010/main" val="1953707917"/>
              </p:ext>
            </p:extLst>
          </p:nvPr>
        </p:nvGraphicFramePr>
        <p:xfrm>
          <a:off x="432001" y="1860732"/>
          <a:ext cx="4893762" cy="435133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cxnSp>
        <p:nvCxnSpPr>
          <p:cNvPr id="12" name="Straight Connector 11">
            <a:extLst>
              <a:ext uri="{FF2B5EF4-FFF2-40B4-BE49-F238E27FC236}">
                <a16:creationId xmlns:a16="http://schemas.microsoft.com/office/drawing/2014/main" id="{28D2EC06-FC26-4E8F-8AF3-1077BE79D7EE}"/>
              </a:ext>
              <a:ext uri="{C183D7F6-B498-43B3-948B-1728B52AA6E4}">
                <adec:decorative xmlns:adec="http://schemas.microsoft.com/office/drawing/2017/decorative" val="1"/>
              </a:ext>
            </a:extLst>
          </p:cNvPr>
          <p:cNvCxnSpPr>
            <a:cxnSpLocks/>
          </p:cNvCxnSpPr>
          <p:nvPr/>
        </p:nvCxnSpPr>
        <p:spPr bwMode="ltGray">
          <a:xfrm>
            <a:off x="5819897" y="5004479"/>
            <a:ext cx="5750421" cy="0"/>
          </a:xfrm>
          <a:prstGeom prst="line">
            <a:avLst/>
          </a:prstGeom>
          <a:ln>
            <a:gradFill>
              <a:gsLst>
                <a:gs pos="0">
                  <a:schemeClr val="accent1"/>
                </a:gs>
                <a:gs pos="51300">
                  <a:schemeClr val="accent2"/>
                </a:gs>
                <a:gs pos="100000">
                  <a:schemeClr val="accent3"/>
                </a:gs>
              </a:gsLst>
              <a:lin ang="0" scaled="0"/>
            </a:gra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1A9D740F-2280-733D-9F2A-0AA8321B83FC}"/>
              </a:ext>
            </a:extLst>
          </p:cNvPr>
          <p:cNvPicPr>
            <a:picLocks noChangeAspect="1"/>
          </p:cNvPicPr>
          <p:nvPr/>
        </p:nvPicPr>
        <p:blipFill>
          <a:blip r:embed="rId10">
            <a:extLst>
              <a:ext uri="{28A0092B-C50C-407E-A947-70E740481C1C}">
                <a14:useLocalDpi xmlns:a14="http://schemas.microsoft.com/office/drawing/2010/main" val="0"/>
              </a:ext>
            </a:extLst>
          </a:blip>
          <a:srcRect l="4828" r="4242"/>
          <a:stretch/>
        </p:blipFill>
        <p:spPr>
          <a:xfrm>
            <a:off x="5754503" y="2133051"/>
            <a:ext cx="5881207" cy="2521576"/>
          </a:xfrm>
          <a:prstGeom prst="rect">
            <a:avLst/>
          </a:prstGeom>
        </p:spPr>
      </p:pic>
      <p:sp>
        <p:nvSpPr>
          <p:cNvPr id="16" name="Text Placeholder 28">
            <a:extLst>
              <a:ext uri="{FF2B5EF4-FFF2-40B4-BE49-F238E27FC236}">
                <a16:creationId xmlns:a16="http://schemas.microsoft.com/office/drawing/2014/main" id="{66591A04-AADB-0969-C095-153DB6E12CAF}"/>
              </a:ext>
            </a:extLst>
          </p:cNvPr>
          <p:cNvSpPr txBox="1">
            <a:spLocks/>
          </p:cNvSpPr>
          <p:nvPr/>
        </p:nvSpPr>
        <p:spPr bwMode="gray">
          <a:xfrm>
            <a:off x="431800" y="1155480"/>
            <a:ext cx="11339513" cy="360000"/>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chemeClr val="bg1"/>
                </a:solidFill>
              </a:rPr>
              <a:t>We are proud to bring the best technical guidance to the top of a traditional organizational structure.</a:t>
            </a:r>
          </a:p>
        </p:txBody>
      </p:sp>
      <p:sp>
        <p:nvSpPr>
          <p:cNvPr id="17" name="TextBox 16">
            <a:extLst>
              <a:ext uri="{FF2B5EF4-FFF2-40B4-BE49-F238E27FC236}">
                <a16:creationId xmlns:a16="http://schemas.microsoft.com/office/drawing/2014/main" id="{AD3F4FA6-78F6-DD31-6E16-084E8A2915B5}"/>
              </a:ext>
            </a:extLst>
          </p:cNvPr>
          <p:cNvSpPr txBox="1"/>
          <p:nvPr/>
        </p:nvSpPr>
        <p:spPr>
          <a:xfrm>
            <a:off x="6902340" y="5118414"/>
            <a:ext cx="3585533" cy="954107"/>
          </a:xfrm>
          <a:prstGeom prst="rect">
            <a:avLst/>
          </a:prstGeom>
          <a:noFill/>
        </p:spPr>
        <p:txBody>
          <a:bodyPr wrap="none" rtlCol="0">
            <a:spAutoFit/>
          </a:bodyPr>
          <a:lstStyle/>
          <a:p>
            <a:pPr algn="ctr"/>
            <a:r>
              <a:rPr lang="en-US" sz="2800" dirty="0">
                <a:hlinkClick r:id="rId11"/>
              </a:rPr>
              <a:t>https://vmsources.com</a:t>
            </a:r>
            <a:endParaRPr lang="en-US" sz="2800" dirty="0"/>
          </a:p>
          <a:p>
            <a:pPr algn="ctr"/>
            <a:r>
              <a:rPr lang="en-US" sz="2800" dirty="0"/>
              <a:t>215-764-6442</a:t>
            </a:r>
          </a:p>
        </p:txBody>
      </p:sp>
    </p:spTree>
    <p:extLst>
      <p:ext uri="{BB962C8B-B14F-4D97-AF65-F5344CB8AC3E}">
        <p14:creationId xmlns:p14="http://schemas.microsoft.com/office/powerpoint/2010/main" val="108839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9BFD297-5649-437C-8FA8-F24862CBC574}"/>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VMware and realistic alternatives</a:t>
            </a:r>
          </a:p>
        </p:txBody>
      </p:sp>
      <p:graphicFrame>
        <p:nvGraphicFramePr>
          <p:cNvPr id="18" name="Content Placeholder 2">
            <a:extLst>
              <a:ext uri="{FF2B5EF4-FFF2-40B4-BE49-F238E27FC236}">
                <a16:creationId xmlns:a16="http://schemas.microsoft.com/office/drawing/2014/main" id="{F17A8C24-0B16-BC3D-0C21-366872EBB532}"/>
              </a:ext>
            </a:extLst>
          </p:cNvPr>
          <p:cNvGraphicFramePr>
            <a:graphicFrameLocks noGrp="1"/>
          </p:cNvGraphicFramePr>
          <p:nvPr>
            <p:ph idx="1"/>
            <p:extLst>
              <p:ext uri="{D42A27DB-BD31-4B8C-83A1-F6EECF244321}">
                <p14:modId xmlns:p14="http://schemas.microsoft.com/office/powerpoint/2010/main" val="3216011792"/>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6">
            <a:extLst>
              <a:ext uri="{FF2B5EF4-FFF2-40B4-BE49-F238E27FC236}">
                <a16:creationId xmlns:a16="http://schemas.microsoft.com/office/drawing/2014/main" id="{C9BC0A64-7F5C-B1AD-EDFC-63CDF689CB9E}"/>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5" name="Picture 4" descr="A white cube with letters on it&#10;&#10;AI-generated content may be incorrect.">
            <a:extLst>
              <a:ext uri="{FF2B5EF4-FFF2-40B4-BE49-F238E27FC236}">
                <a16:creationId xmlns:a16="http://schemas.microsoft.com/office/drawing/2014/main" id="{2F2BAF53-3C1F-B442-A9DE-6AA47451BF1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477476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453AE0D-AB97-DBA7-A2E9-5BEB1F550F27}"/>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5373AE3-5E98-79F5-1B7D-73A9692B96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7C167F8-BFB5-C831-99BD-C341F64FF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37B1ED23-0F4A-99B8-F562-E9C49B804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6A38E67-0C61-69B2-7FA4-DCCCB7B54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4DAAD28-9B90-40E2-22B2-B253884E36A0}"/>
              </a:ext>
            </a:extLst>
          </p:cNvPr>
          <p:cNvSpPr>
            <a:spLocks noGrp="1"/>
          </p:cNvSpPr>
          <p:nvPr>
            <p:ph type="title"/>
          </p:nvPr>
        </p:nvSpPr>
        <p:spPr>
          <a:xfrm>
            <a:off x="1371597" y="348865"/>
            <a:ext cx="10044023" cy="877729"/>
          </a:xfrm>
        </p:spPr>
        <p:txBody>
          <a:bodyPr anchor="ctr">
            <a:normAutofit/>
          </a:bodyPr>
          <a:lstStyle/>
          <a:p>
            <a:r>
              <a:rPr lang="en-US" sz="4000" dirty="0">
                <a:solidFill>
                  <a:schemeClr val="bg1"/>
                </a:solidFill>
              </a:rPr>
              <a:t>VMware vSphere</a:t>
            </a:r>
          </a:p>
        </p:txBody>
      </p:sp>
      <p:sp>
        <p:nvSpPr>
          <p:cNvPr id="5" name="Text Placeholder 2">
            <a:extLst>
              <a:ext uri="{FF2B5EF4-FFF2-40B4-BE49-F238E27FC236}">
                <a16:creationId xmlns:a16="http://schemas.microsoft.com/office/drawing/2014/main" id="{1B6E38E2-F537-D020-4268-2516A705EB21}"/>
              </a:ext>
            </a:extLst>
          </p:cNvPr>
          <p:cNvSpPr txBox="1">
            <a:spLocks/>
          </p:cNvSpPr>
          <p:nvPr/>
        </p:nvSpPr>
        <p:spPr>
          <a:xfrm>
            <a:off x="839788" y="1681163"/>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Advantages</a:t>
            </a:r>
          </a:p>
        </p:txBody>
      </p:sp>
      <p:sp>
        <p:nvSpPr>
          <p:cNvPr id="6" name="Content Placeholder 3">
            <a:extLst>
              <a:ext uri="{FF2B5EF4-FFF2-40B4-BE49-F238E27FC236}">
                <a16:creationId xmlns:a16="http://schemas.microsoft.com/office/drawing/2014/main" id="{7C556198-6F64-97E2-957C-A4974CDB8E45}"/>
              </a:ext>
            </a:extLst>
          </p:cNvPr>
          <p:cNvSpPr txBox="1">
            <a:spLocks/>
          </p:cNvSpPr>
          <p:nvPr/>
        </p:nvSpPr>
        <p:spPr>
          <a:xfrm>
            <a:off x="839788" y="2505075"/>
            <a:ext cx="5157787" cy="368458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Most widely used and trusted platform</a:t>
            </a:r>
          </a:p>
          <a:p>
            <a:r>
              <a:rPr lang="en-US"/>
              <a:t>Single-pane-of-glass management with vCenter</a:t>
            </a:r>
          </a:p>
          <a:p>
            <a:r>
              <a:rPr lang="en-US"/>
              <a:t>Highly scalable</a:t>
            </a:r>
          </a:p>
          <a:p>
            <a:r>
              <a:rPr lang="en-US"/>
              <a:t>Core X86 architecture</a:t>
            </a:r>
          </a:p>
          <a:p>
            <a:r>
              <a:rPr lang="en-US"/>
              <a:t>HCI with vSAN is native</a:t>
            </a:r>
          </a:p>
          <a:p>
            <a:r>
              <a:rPr lang="en-US"/>
              <a:t>Supported by many Business Continuity suites</a:t>
            </a:r>
          </a:p>
          <a:p>
            <a:endParaRPr lang="en-US" dirty="0"/>
          </a:p>
        </p:txBody>
      </p:sp>
      <p:sp>
        <p:nvSpPr>
          <p:cNvPr id="7" name="Text Placeholder 4">
            <a:extLst>
              <a:ext uri="{FF2B5EF4-FFF2-40B4-BE49-F238E27FC236}">
                <a16:creationId xmlns:a16="http://schemas.microsoft.com/office/drawing/2014/main" id="{69773936-8ACD-90D3-EDB6-4DB9BEDB6AD6}"/>
              </a:ext>
            </a:extLst>
          </p:cNvPr>
          <p:cNvSpPr txBox="1">
            <a:spLocks/>
          </p:cNvSpPr>
          <p:nvPr/>
        </p:nvSpPr>
        <p:spPr>
          <a:xfrm>
            <a:off x="6172200" y="1681163"/>
            <a:ext cx="5183188"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Disadvantages</a:t>
            </a:r>
          </a:p>
        </p:txBody>
      </p:sp>
      <p:sp>
        <p:nvSpPr>
          <p:cNvPr id="8" name="Content Placeholder 5">
            <a:extLst>
              <a:ext uri="{FF2B5EF4-FFF2-40B4-BE49-F238E27FC236}">
                <a16:creationId xmlns:a16="http://schemas.microsoft.com/office/drawing/2014/main" id="{926821DD-3B8F-1F4C-47A8-B8A664530678}"/>
              </a:ext>
            </a:extLst>
          </p:cNvPr>
          <p:cNvSpPr txBox="1">
            <a:spLocks/>
          </p:cNvSpPr>
          <p:nvPr/>
        </p:nvSpPr>
        <p:spPr>
          <a:xfrm>
            <a:off x="6172200" y="2505075"/>
            <a:ext cx="5183188" cy="368458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Cost / perceived cost</a:t>
            </a:r>
          </a:p>
          <a:p>
            <a:r>
              <a:rPr lang="en-US"/>
              <a:t>Extra cost for Hyperconverged storage with vSAN</a:t>
            </a:r>
          </a:p>
          <a:p>
            <a:r>
              <a:rPr lang="en-US"/>
              <a:t>Future of product development &amp; support</a:t>
            </a:r>
          </a:p>
          <a:p>
            <a:r>
              <a:rPr lang="en-US"/>
              <a:t>Limited hardware compatibility </a:t>
            </a:r>
          </a:p>
          <a:p>
            <a:r>
              <a:rPr lang="en-US"/>
              <a:t>Trial/free version available?</a:t>
            </a:r>
            <a:endParaRPr lang="en-US" dirty="0"/>
          </a:p>
        </p:txBody>
      </p:sp>
      <p:sp>
        <p:nvSpPr>
          <p:cNvPr id="9" name="Footer Placeholder 6">
            <a:extLst>
              <a:ext uri="{FF2B5EF4-FFF2-40B4-BE49-F238E27FC236}">
                <a16:creationId xmlns:a16="http://schemas.microsoft.com/office/drawing/2014/main" id="{500904E4-AE4B-EF91-D1EA-63709715C951}"/>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10" name="Picture 9" descr="A white cube with letters on it&#10;&#10;AI-generated content may be incorrect.">
            <a:extLst>
              <a:ext uri="{FF2B5EF4-FFF2-40B4-BE49-F238E27FC236}">
                <a16:creationId xmlns:a16="http://schemas.microsoft.com/office/drawing/2014/main" id="{EF226FE8-FF39-246C-DA16-548B936CA6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2397092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9FDB14A-74D3-E63B-C834-663421F26FB0}"/>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21CE657-27EF-600C-B10C-F90640580B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B8C4F82-9DD9-ED7D-4C22-03DE4ABD9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6FD3ED76-19AE-A61A-9CB1-776AF13CC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11B01BBA-479F-2033-781E-884569BE28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D7D254B-4FA8-810E-4026-55773B2D02FF}"/>
              </a:ext>
            </a:extLst>
          </p:cNvPr>
          <p:cNvSpPr>
            <a:spLocks noGrp="1"/>
          </p:cNvSpPr>
          <p:nvPr>
            <p:ph type="title"/>
          </p:nvPr>
        </p:nvSpPr>
        <p:spPr>
          <a:xfrm>
            <a:off x="1371597" y="348865"/>
            <a:ext cx="10044023" cy="877729"/>
          </a:xfrm>
        </p:spPr>
        <p:txBody>
          <a:bodyPr anchor="ctr">
            <a:normAutofit/>
          </a:bodyPr>
          <a:lstStyle/>
          <a:p>
            <a:r>
              <a:rPr lang="en-US" sz="4000" dirty="0">
                <a:solidFill>
                  <a:schemeClr val="bg1"/>
                </a:solidFill>
              </a:rPr>
              <a:t>Comparison of vSphere Licenses core features</a:t>
            </a:r>
          </a:p>
        </p:txBody>
      </p:sp>
      <p:sp>
        <p:nvSpPr>
          <p:cNvPr id="3" name="Text Placeholder 2">
            <a:extLst>
              <a:ext uri="{FF2B5EF4-FFF2-40B4-BE49-F238E27FC236}">
                <a16:creationId xmlns:a16="http://schemas.microsoft.com/office/drawing/2014/main" id="{B7149E58-24AD-4FAF-72C9-FEE976C2758B}"/>
              </a:ext>
            </a:extLst>
          </p:cNvPr>
          <p:cNvSpPr txBox="1">
            <a:spLocks/>
          </p:cNvSpPr>
          <p:nvPr/>
        </p:nvSpPr>
        <p:spPr>
          <a:xfrm>
            <a:off x="839789" y="1681163"/>
            <a:ext cx="3551328"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t>vSphere Enterprise Plus</a:t>
            </a:r>
          </a:p>
        </p:txBody>
      </p:sp>
      <p:sp>
        <p:nvSpPr>
          <p:cNvPr id="4" name="Content Placeholder 3">
            <a:extLst>
              <a:ext uri="{FF2B5EF4-FFF2-40B4-BE49-F238E27FC236}">
                <a16:creationId xmlns:a16="http://schemas.microsoft.com/office/drawing/2014/main" id="{DB1741C2-4B85-B3BB-B2CA-CA2169567AAE}"/>
              </a:ext>
            </a:extLst>
          </p:cNvPr>
          <p:cNvSpPr txBox="1">
            <a:spLocks/>
          </p:cNvSpPr>
          <p:nvPr/>
        </p:nvSpPr>
        <p:spPr>
          <a:xfrm>
            <a:off x="839789" y="2505075"/>
            <a:ext cx="3275012" cy="3684588"/>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vCenter Standard</a:t>
            </a:r>
          </a:p>
          <a:p>
            <a:r>
              <a:rPr lang="en-US"/>
              <a:t>Distributed Resource Scheduler (DRS)</a:t>
            </a:r>
          </a:p>
          <a:p>
            <a:r>
              <a:rPr lang="en-US"/>
              <a:t>Distributed vSwitch</a:t>
            </a:r>
          </a:p>
          <a:p>
            <a:r>
              <a:rPr lang="en-US"/>
              <a:t>vMotion</a:t>
            </a:r>
          </a:p>
          <a:p>
            <a:r>
              <a:rPr lang="en-US"/>
              <a:t>Storage vMotion</a:t>
            </a:r>
          </a:p>
          <a:p>
            <a:r>
              <a:rPr lang="en-US"/>
              <a:t>High Availability (HA)</a:t>
            </a:r>
            <a:endParaRPr lang="en-US" dirty="0"/>
          </a:p>
        </p:txBody>
      </p:sp>
      <p:sp>
        <p:nvSpPr>
          <p:cNvPr id="9" name="Text Placeholder 4">
            <a:extLst>
              <a:ext uri="{FF2B5EF4-FFF2-40B4-BE49-F238E27FC236}">
                <a16:creationId xmlns:a16="http://schemas.microsoft.com/office/drawing/2014/main" id="{10780628-F441-DBD0-5F74-132FF988E2B3}"/>
              </a:ext>
            </a:extLst>
          </p:cNvPr>
          <p:cNvSpPr txBox="1">
            <a:spLocks/>
          </p:cNvSpPr>
          <p:nvPr/>
        </p:nvSpPr>
        <p:spPr>
          <a:xfrm>
            <a:off x="4391118" y="1681163"/>
            <a:ext cx="3340942"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t>vSphere Standard</a:t>
            </a:r>
          </a:p>
          <a:p>
            <a:pPr marL="0" indent="0">
              <a:buNone/>
            </a:pPr>
            <a:endParaRPr lang="en-US" sz="2400" b="1" dirty="0"/>
          </a:p>
        </p:txBody>
      </p:sp>
      <p:sp>
        <p:nvSpPr>
          <p:cNvPr id="10" name="Content Placeholder 5">
            <a:extLst>
              <a:ext uri="{FF2B5EF4-FFF2-40B4-BE49-F238E27FC236}">
                <a16:creationId xmlns:a16="http://schemas.microsoft.com/office/drawing/2014/main" id="{5C1B7268-1CEB-3BAE-DE8A-9A616CF0E8E5}"/>
              </a:ext>
            </a:extLst>
          </p:cNvPr>
          <p:cNvSpPr txBox="1">
            <a:spLocks/>
          </p:cNvSpPr>
          <p:nvPr/>
        </p:nvSpPr>
        <p:spPr>
          <a:xfrm>
            <a:off x="4391118" y="2505075"/>
            <a:ext cx="3340942" cy="368458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vCenter Standard</a:t>
            </a:r>
          </a:p>
          <a:p>
            <a:r>
              <a:rPr lang="en-US" dirty="0"/>
              <a:t>vMotion</a:t>
            </a:r>
          </a:p>
          <a:p>
            <a:r>
              <a:rPr lang="en-US" dirty="0"/>
              <a:t>Storage vMotion</a:t>
            </a:r>
          </a:p>
          <a:p>
            <a:r>
              <a:rPr lang="en-US" dirty="0"/>
              <a:t>High Availability (HA)</a:t>
            </a:r>
          </a:p>
          <a:p>
            <a:endParaRPr lang="en-US" dirty="0"/>
          </a:p>
        </p:txBody>
      </p:sp>
      <p:sp>
        <p:nvSpPr>
          <p:cNvPr id="11" name="Text Placeholder 4">
            <a:extLst>
              <a:ext uri="{FF2B5EF4-FFF2-40B4-BE49-F238E27FC236}">
                <a16:creationId xmlns:a16="http://schemas.microsoft.com/office/drawing/2014/main" id="{00F5C46A-97FA-B83B-FDF7-9472DDA96F8C}"/>
              </a:ext>
            </a:extLst>
          </p:cNvPr>
          <p:cNvSpPr txBox="1">
            <a:spLocks/>
          </p:cNvSpPr>
          <p:nvPr/>
        </p:nvSpPr>
        <p:spPr>
          <a:xfrm>
            <a:off x="8014446" y="1710659"/>
            <a:ext cx="3340942" cy="82391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vSphere Essentials Plus</a:t>
            </a:r>
          </a:p>
          <a:p>
            <a:endParaRPr lang="en-US" dirty="0"/>
          </a:p>
        </p:txBody>
      </p:sp>
      <p:sp>
        <p:nvSpPr>
          <p:cNvPr id="12" name="Content Placeholder 5">
            <a:extLst>
              <a:ext uri="{FF2B5EF4-FFF2-40B4-BE49-F238E27FC236}">
                <a16:creationId xmlns:a16="http://schemas.microsoft.com/office/drawing/2014/main" id="{CE18E076-7DC1-2235-EC15-6822C348D7B9}"/>
              </a:ext>
            </a:extLst>
          </p:cNvPr>
          <p:cNvSpPr txBox="1">
            <a:spLocks/>
          </p:cNvSpPr>
          <p:nvPr/>
        </p:nvSpPr>
        <p:spPr>
          <a:xfrm>
            <a:off x="8014447" y="2505075"/>
            <a:ext cx="3340941" cy="36845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vCenter Essentials</a:t>
            </a:r>
          </a:p>
          <a:p>
            <a:r>
              <a:rPr lang="en-US" dirty="0"/>
              <a:t>vMotion</a:t>
            </a:r>
          </a:p>
          <a:p>
            <a:r>
              <a:rPr lang="en-US" dirty="0"/>
              <a:t>High Availability (HA)</a:t>
            </a:r>
          </a:p>
          <a:p>
            <a:endParaRPr lang="en-US" dirty="0"/>
          </a:p>
        </p:txBody>
      </p:sp>
      <p:sp>
        <p:nvSpPr>
          <p:cNvPr id="13" name="TextBox 12">
            <a:extLst>
              <a:ext uri="{FF2B5EF4-FFF2-40B4-BE49-F238E27FC236}">
                <a16:creationId xmlns:a16="http://schemas.microsoft.com/office/drawing/2014/main" id="{BCEE870D-6897-1A62-18E6-7BA2BBBF12AA}"/>
              </a:ext>
            </a:extLst>
          </p:cNvPr>
          <p:cNvSpPr txBox="1"/>
          <p:nvPr/>
        </p:nvSpPr>
        <p:spPr>
          <a:xfrm>
            <a:off x="836612" y="6180232"/>
            <a:ext cx="10633039" cy="369332"/>
          </a:xfrm>
          <a:prstGeom prst="rect">
            <a:avLst/>
          </a:prstGeom>
          <a:noFill/>
        </p:spPr>
        <p:txBody>
          <a:bodyPr wrap="none" rtlCol="0">
            <a:spAutoFit/>
          </a:bodyPr>
          <a:lstStyle/>
          <a:p>
            <a:r>
              <a:rPr lang="en-US" dirty="0"/>
              <a:t>vSphere Editions Compared: </a:t>
            </a:r>
            <a:r>
              <a:rPr lang="en-US" dirty="0">
                <a:hlinkClick r:id="rId3"/>
              </a:rPr>
              <a:t>https://www.vmware.com/docs/vmw-datasheet-vsphere-product-line-comparison</a:t>
            </a:r>
            <a:endParaRPr lang="en-US" dirty="0"/>
          </a:p>
        </p:txBody>
      </p:sp>
      <p:sp>
        <p:nvSpPr>
          <p:cNvPr id="14" name="Footer Placeholder 6">
            <a:extLst>
              <a:ext uri="{FF2B5EF4-FFF2-40B4-BE49-F238E27FC236}">
                <a16:creationId xmlns:a16="http://schemas.microsoft.com/office/drawing/2014/main" id="{528B6886-3F12-55CE-7325-225C2836F909}"/>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15" name="Picture 14" descr="A white cube with letters on it&#10;&#10;AI-generated content may be incorrect.">
            <a:extLst>
              <a:ext uri="{FF2B5EF4-FFF2-40B4-BE49-F238E27FC236}">
                <a16:creationId xmlns:a16="http://schemas.microsoft.com/office/drawing/2014/main" id="{39D3DAF8-5893-5071-E1AB-6EBC20FE658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3740062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3AC4CA3-CD75-1CA9-C9C6-90F5F857223B}"/>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362AB62-37E6-096E-3BEE-37BA11808D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558DBE4-F1A3-39FB-FE46-AEB84E207C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3D59D152-5E90-3429-A3AC-6F8C7614A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1E9DE8ED-5CC9-B9E9-98A0-C57DCDB7B9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856D052-A0B2-607E-E91D-E3620986BE9A}"/>
              </a:ext>
            </a:extLst>
          </p:cNvPr>
          <p:cNvSpPr>
            <a:spLocks noGrp="1"/>
          </p:cNvSpPr>
          <p:nvPr>
            <p:ph type="title"/>
          </p:nvPr>
        </p:nvSpPr>
        <p:spPr>
          <a:xfrm>
            <a:off x="1371597" y="348865"/>
            <a:ext cx="10044023" cy="877729"/>
          </a:xfrm>
        </p:spPr>
        <p:txBody>
          <a:bodyPr anchor="ctr">
            <a:normAutofit/>
          </a:bodyPr>
          <a:lstStyle/>
          <a:p>
            <a:r>
              <a:rPr lang="en-US" sz="4000" dirty="0">
                <a:solidFill>
                  <a:schemeClr val="bg1"/>
                </a:solidFill>
              </a:rPr>
              <a:t>VMware Subscriptions, Packaging and Pricing</a:t>
            </a:r>
          </a:p>
        </p:txBody>
      </p:sp>
      <p:graphicFrame>
        <p:nvGraphicFramePr>
          <p:cNvPr id="5" name="Table 4">
            <a:extLst>
              <a:ext uri="{FF2B5EF4-FFF2-40B4-BE49-F238E27FC236}">
                <a16:creationId xmlns:a16="http://schemas.microsoft.com/office/drawing/2014/main" id="{15CD9B7D-8EE0-F5D8-70AE-8A1DB4B284D3}"/>
              </a:ext>
            </a:extLst>
          </p:cNvPr>
          <p:cNvGraphicFramePr>
            <a:graphicFrameLocks noGrp="1"/>
          </p:cNvGraphicFramePr>
          <p:nvPr>
            <p:extLst>
              <p:ext uri="{D42A27DB-BD31-4B8C-83A1-F6EECF244321}">
                <p14:modId xmlns:p14="http://schemas.microsoft.com/office/powerpoint/2010/main" val="432057473"/>
              </p:ext>
            </p:extLst>
          </p:nvPr>
        </p:nvGraphicFramePr>
        <p:xfrm>
          <a:off x="838200" y="2097741"/>
          <a:ext cx="10515599" cy="3815163"/>
        </p:xfrm>
        <a:graphic>
          <a:graphicData uri="http://schemas.openxmlformats.org/drawingml/2006/table">
            <a:tbl>
              <a:tblPr>
                <a:tableStyleId>{793D81CF-94F2-401A-BA57-92F5A7B2D0C5}</a:tableStyleId>
              </a:tblPr>
              <a:tblGrid>
                <a:gridCol w="2671482">
                  <a:extLst>
                    <a:ext uri="{9D8B030D-6E8A-4147-A177-3AD203B41FA5}">
                      <a16:colId xmlns:a16="http://schemas.microsoft.com/office/drawing/2014/main" val="261709685"/>
                    </a:ext>
                  </a:extLst>
                </a:gridCol>
                <a:gridCol w="1573306">
                  <a:extLst>
                    <a:ext uri="{9D8B030D-6E8A-4147-A177-3AD203B41FA5}">
                      <a16:colId xmlns:a16="http://schemas.microsoft.com/office/drawing/2014/main" val="1274233632"/>
                    </a:ext>
                  </a:extLst>
                </a:gridCol>
                <a:gridCol w="6270811">
                  <a:extLst>
                    <a:ext uri="{9D8B030D-6E8A-4147-A177-3AD203B41FA5}">
                      <a16:colId xmlns:a16="http://schemas.microsoft.com/office/drawing/2014/main" val="3408353006"/>
                    </a:ext>
                  </a:extLst>
                </a:gridCol>
              </a:tblGrid>
              <a:tr h="297474">
                <a:tc>
                  <a:txBody>
                    <a:bodyPr/>
                    <a:lstStyle/>
                    <a:p>
                      <a:pPr algn="l" fontAlgn="ctr"/>
                      <a:r>
                        <a:rPr lang="en-US" sz="1600" u="none" strike="noStrike">
                          <a:effectLst/>
                        </a:rPr>
                        <a:t>Package</a:t>
                      </a:r>
                      <a:endParaRPr lang="en-US" sz="1600" b="1" i="0" u="none" strike="noStrike">
                        <a:solidFill>
                          <a:srgbClr val="000000"/>
                        </a:solidFill>
                        <a:effectLst/>
                        <a:latin typeface="Tahoma" panose="020B0604030504040204" pitchFamily="34" charset="0"/>
                      </a:endParaRPr>
                    </a:p>
                  </a:txBody>
                  <a:tcPr marL="79501" marR="8833" marT="8833" marB="0" anchor="ctr"/>
                </a:tc>
                <a:tc>
                  <a:txBody>
                    <a:bodyPr/>
                    <a:lstStyle/>
                    <a:p>
                      <a:pPr algn="l" fontAlgn="ctr"/>
                      <a:r>
                        <a:rPr lang="en-US" sz="1600" u="none" strike="noStrike">
                          <a:effectLst/>
                        </a:rPr>
                        <a:t>Per Core MSRP</a:t>
                      </a:r>
                      <a:endParaRPr lang="en-US" sz="1600" b="1" i="0" u="none" strike="noStrike">
                        <a:solidFill>
                          <a:srgbClr val="000000"/>
                        </a:solidFill>
                        <a:effectLst/>
                        <a:latin typeface="Tahoma" panose="020B0604030504040204" pitchFamily="34" charset="0"/>
                      </a:endParaRPr>
                    </a:p>
                  </a:txBody>
                  <a:tcPr marL="79501" marR="8833" marT="8833" marB="0" anchor="ctr"/>
                </a:tc>
                <a:tc>
                  <a:txBody>
                    <a:bodyPr/>
                    <a:lstStyle/>
                    <a:p>
                      <a:pPr algn="l" fontAlgn="ctr"/>
                      <a:r>
                        <a:rPr lang="en-US" sz="1600" u="none" strike="noStrike" dirty="0">
                          <a:effectLst/>
                        </a:rPr>
                        <a:t>Licenses Included/Notes</a:t>
                      </a:r>
                      <a:endParaRPr lang="en-US" sz="1600" b="1" i="0" u="none" strike="noStrike" dirty="0">
                        <a:solidFill>
                          <a:srgbClr val="000000"/>
                        </a:solidFill>
                        <a:effectLst/>
                        <a:latin typeface="Tahoma" panose="020B0604030504040204" pitchFamily="34" charset="0"/>
                      </a:endParaRPr>
                    </a:p>
                  </a:txBody>
                  <a:tcPr marL="79501" marR="8833" marT="8833" marB="0" anchor="ctr"/>
                </a:tc>
                <a:extLst>
                  <a:ext uri="{0D108BD9-81ED-4DB2-BD59-A6C34878D82A}">
                    <a16:rowId xmlns:a16="http://schemas.microsoft.com/office/drawing/2014/main" val="3313591285"/>
                  </a:ext>
                </a:extLst>
              </a:tr>
              <a:tr h="871623">
                <a:tc rowSpan="2">
                  <a:txBody>
                    <a:bodyPr/>
                    <a:lstStyle/>
                    <a:p>
                      <a:pPr algn="l" fontAlgn="ctr"/>
                      <a:r>
                        <a:rPr lang="en-US" sz="1600" u="none" strike="noStrike" dirty="0">
                          <a:effectLst/>
                        </a:rPr>
                        <a:t>vSphere Cloud Foundation</a:t>
                      </a:r>
                      <a:endParaRPr lang="en-US" sz="1600" b="1" i="0" u="none" strike="noStrike" dirty="0">
                        <a:solidFill>
                          <a:srgbClr val="000000"/>
                        </a:solidFill>
                        <a:effectLst/>
                        <a:latin typeface="Tahoma" panose="020B0604030504040204" pitchFamily="34" charset="0"/>
                      </a:endParaRPr>
                    </a:p>
                  </a:txBody>
                  <a:tcPr marL="79501" marR="8833" marT="8833" marB="0" anchor="ctr"/>
                </a:tc>
                <a:tc rowSpan="2">
                  <a:txBody>
                    <a:bodyPr/>
                    <a:lstStyle/>
                    <a:p>
                      <a:pPr algn="l" fontAlgn="ctr"/>
                      <a:r>
                        <a:rPr lang="en-US" sz="1600" u="none" strike="noStrike">
                          <a:effectLst/>
                        </a:rPr>
                        <a:t>$350 </a:t>
                      </a:r>
                      <a:endParaRPr lang="en-US" sz="1600" b="1" i="0" u="none" strike="noStrike">
                        <a:solidFill>
                          <a:srgbClr val="000000"/>
                        </a:solidFill>
                        <a:effectLst/>
                        <a:latin typeface="Tahoma" panose="020B0604030504040204" pitchFamily="34" charset="0"/>
                      </a:endParaRPr>
                    </a:p>
                  </a:txBody>
                  <a:tcPr marL="79501" marR="8833" marT="8833" marB="0" anchor="ctr"/>
                </a:tc>
                <a:tc>
                  <a:txBody>
                    <a:bodyPr/>
                    <a:lstStyle/>
                    <a:p>
                      <a:pPr algn="l" fontAlgn="ctr"/>
                      <a:r>
                        <a:rPr lang="en-US" sz="1600" u="none" strike="noStrike" dirty="0">
                          <a:effectLst/>
                        </a:rPr>
                        <a:t>vSphere Enterprise Plus, vSAN Enterprise, Aria Suite Enterprise, NSX Networking for VCF, HCX Enterprise, Aria Operations for Networks Enterprise, SDDC Manager</a:t>
                      </a:r>
                      <a:endParaRPr lang="en-US" sz="1600" b="0" i="0" u="none" strike="noStrike" dirty="0">
                        <a:solidFill>
                          <a:srgbClr val="000000"/>
                        </a:solidFill>
                        <a:effectLst/>
                        <a:latin typeface="Tahoma" panose="020B0604030504040204" pitchFamily="34" charset="0"/>
                      </a:endParaRPr>
                    </a:p>
                  </a:txBody>
                  <a:tcPr marL="79501" marR="8833" marT="8833" marB="0" anchor="ctr"/>
                </a:tc>
                <a:extLst>
                  <a:ext uri="{0D108BD9-81ED-4DB2-BD59-A6C34878D82A}">
                    <a16:rowId xmlns:a16="http://schemas.microsoft.com/office/drawing/2014/main" val="84389626"/>
                  </a:ext>
                </a:extLst>
              </a:tr>
              <a:tr h="584548">
                <a:tc vMerge="1">
                  <a:txBody>
                    <a:bodyPr/>
                    <a:lstStyle/>
                    <a:p>
                      <a:endParaRPr lang="en-US"/>
                    </a:p>
                  </a:txBody>
                  <a:tcPr/>
                </a:tc>
                <a:tc vMerge="1">
                  <a:txBody>
                    <a:bodyPr/>
                    <a:lstStyle/>
                    <a:p>
                      <a:endParaRPr lang="en-US"/>
                    </a:p>
                  </a:txBody>
                  <a:tcPr/>
                </a:tc>
                <a:tc>
                  <a:txBody>
                    <a:bodyPr/>
                    <a:lstStyle/>
                    <a:p>
                      <a:pPr algn="l" fontAlgn="ctr"/>
                      <a:r>
                        <a:rPr lang="en-US" sz="1600" u="none" strike="noStrike" dirty="0">
                          <a:effectLst/>
                        </a:rPr>
                        <a:t>vSAN Enterprise 1 TiB free per-core licensed to be included in vSphere Cloud Foundation software release</a:t>
                      </a:r>
                      <a:endParaRPr lang="en-US" sz="1600" b="0" i="1" u="none" strike="noStrike" dirty="0">
                        <a:solidFill>
                          <a:srgbClr val="000000"/>
                        </a:solidFill>
                        <a:effectLst/>
                        <a:latin typeface="Tahoma" panose="020B0604030504040204" pitchFamily="34" charset="0"/>
                      </a:endParaRPr>
                    </a:p>
                  </a:txBody>
                  <a:tcPr marL="79501" marR="8833" marT="8833" marB="0" anchor="ctr"/>
                </a:tc>
                <a:extLst>
                  <a:ext uri="{0D108BD9-81ED-4DB2-BD59-A6C34878D82A}">
                    <a16:rowId xmlns:a16="http://schemas.microsoft.com/office/drawing/2014/main" val="1111895425"/>
                  </a:ext>
                </a:extLst>
              </a:tr>
              <a:tr h="584548">
                <a:tc rowSpan="2">
                  <a:txBody>
                    <a:bodyPr/>
                    <a:lstStyle/>
                    <a:p>
                      <a:pPr algn="l" fontAlgn="ctr"/>
                      <a:r>
                        <a:rPr lang="en-US" sz="1600" u="none" strike="noStrike">
                          <a:effectLst/>
                        </a:rPr>
                        <a:t>vSphere Foundation</a:t>
                      </a:r>
                      <a:endParaRPr lang="en-US" sz="1600" b="1" i="0" u="none" strike="noStrike">
                        <a:solidFill>
                          <a:srgbClr val="000000"/>
                        </a:solidFill>
                        <a:effectLst/>
                        <a:latin typeface="Tahoma" panose="020B0604030504040204" pitchFamily="34" charset="0"/>
                      </a:endParaRPr>
                    </a:p>
                  </a:txBody>
                  <a:tcPr marL="79501" marR="8833" marT="8833" marB="0" anchor="ctr"/>
                </a:tc>
                <a:tc rowSpan="2">
                  <a:txBody>
                    <a:bodyPr/>
                    <a:lstStyle/>
                    <a:p>
                      <a:pPr algn="l" fontAlgn="ctr"/>
                      <a:r>
                        <a:rPr lang="en-US" sz="1600" u="none" strike="noStrike">
                          <a:effectLst/>
                        </a:rPr>
                        <a:t>$135 </a:t>
                      </a:r>
                      <a:endParaRPr lang="en-US" sz="1600" b="1" i="0" u="none" strike="noStrike">
                        <a:solidFill>
                          <a:srgbClr val="000000"/>
                        </a:solidFill>
                        <a:effectLst/>
                        <a:latin typeface="Tahoma" panose="020B0604030504040204" pitchFamily="34" charset="0"/>
                      </a:endParaRPr>
                    </a:p>
                  </a:txBody>
                  <a:tcPr marL="79501" marR="8833" marT="8833" marB="0" anchor="ctr"/>
                </a:tc>
                <a:tc>
                  <a:txBody>
                    <a:bodyPr/>
                    <a:lstStyle/>
                    <a:p>
                      <a:pPr algn="l" fontAlgn="ctr"/>
                      <a:r>
                        <a:rPr lang="en-US" sz="1600" u="none" strike="noStrike" dirty="0">
                          <a:effectLst/>
                        </a:rPr>
                        <a:t>vSphere Enterprise Plus, vCenter Server Standard, Tanzu Kubernetes Grid, Aria Suite Standard, available Add-On's</a:t>
                      </a:r>
                      <a:endParaRPr lang="en-US" sz="1600" b="0" i="0" u="none" strike="noStrike" dirty="0">
                        <a:solidFill>
                          <a:srgbClr val="000000"/>
                        </a:solidFill>
                        <a:effectLst/>
                        <a:latin typeface="Tahoma" panose="020B0604030504040204" pitchFamily="34" charset="0"/>
                      </a:endParaRPr>
                    </a:p>
                  </a:txBody>
                  <a:tcPr marL="79501" marR="8833" marT="8833" marB="0" anchor="ctr"/>
                </a:tc>
                <a:extLst>
                  <a:ext uri="{0D108BD9-81ED-4DB2-BD59-A6C34878D82A}">
                    <a16:rowId xmlns:a16="http://schemas.microsoft.com/office/drawing/2014/main" val="3623099671"/>
                  </a:ext>
                </a:extLst>
              </a:tr>
              <a:tr h="584548">
                <a:tc vMerge="1">
                  <a:txBody>
                    <a:bodyPr/>
                    <a:lstStyle/>
                    <a:p>
                      <a:endParaRPr lang="en-US"/>
                    </a:p>
                  </a:txBody>
                  <a:tcPr/>
                </a:tc>
                <a:tc vMerge="1">
                  <a:txBody>
                    <a:bodyPr/>
                    <a:lstStyle/>
                    <a:p>
                      <a:endParaRPr lang="en-US"/>
                    </a:p>
                  </a:txBody>
                  <a:tcPr/>
                </a:tc>
                <a:tc>
                  <a:txBody>
                    <a:bodyPr/>
                    <a:lstStyle/>
                    <a:p>
                      <a:pPr algn="l" fontAlgn="ctr"/>
                      <a:r>
                        <a:rPr lang="en-US" sz="1600" u="none" strike="noStrike" dirty="0">
                          <a:effectLst/>
                        </a:rPr>
                        <a:t>vSAN Enterprise 0.25TB per-core licensed to be included in vSphere Foundation software release</a:t>
                      </a:r>
                      <a:endParaRPr lang="en-US" sz="1600" b="0" i="1" u="none" strike="noStrike" dirty="0">
                        <a:solidFill>
                          <a:srgbClr val="000000"/>
                        </a:solidFill>
                        <a:effectLst/>
                        <a:latin typeface="Tahoma" panose="020B0604030504040204" pitchFamily="34" charset="0"/>
                      </a:endParaRPr>
                    </a:p>
                  </a:txBody>
                  <a:tcPr marL="79501" marR="8833" marT="8833" marB="0" anchor="ctr"/>
                </a:tc>
                <a:extLst>
                  <a:ext uri="{0D108BD9-81ED-4DB2-BD59-A6C34878D82A}">
                    <a16:rowId xmlns:a16="http://schemas.microsoft.com/office/drawing/2014/main" val="3346750243"/>
                  </a:ext>
                </a:extLst>
              </a:tr>
              <a:tr h="297474">
                <a:tc>
                  <a:txBody>
                    <a:bodyPr/>
                    <a:lstStyle/>
                    <a:p>
                      <a:pPr algn="l" fontAlgn="ctr"/>
                      <a:r>
                        <a:rPr lang="en-US" sz="1600" u="none" strike="noStrike">
                          <a:effectLst/>
                        </a:rPr>
                        <a:t>vSphere Standard</a:t>
                      </a:r>
                      <a:endParaRPr lang="en-US" sz="1600" b="1" i="0" u="none" strike="noStrike">
                        <a:solidFill>
                          <a:srgbClr val="000000"/>
                        </a:solidFill>
                        <a:effectLst/>
                        <a:latin typeface="Tahoma" panose="020B0604030504040204" pitchFamily="34" charset="0"/>
                      </a:endParaRPr>
                    </a:p>
                  </a:txBody>
                  <a:tcPr marL="79501" marR="8833" marT="8833" marB="0" anchor="ctr"/>
                </a:tc>
                <a:tc>
                  <a:txBody>
                    <a:bodyPr/>
                    <a:lstStyle/>
                    <a:p>
                      <a:pPr algn="l" fontAlgn="ctr"/>
                      <a:r>
                        <a:rPr lang="en-US" sz="1600" u="none" strike="noStrike" dirty="0">
                          <a:effectLst/>
                        </a:rPr>
                        <a:t>$50 </a:t>
                      </a:r>
                      <a:endParaRPr lang="en-US" sz="1600" b="1" i="0" u="none" strike="noStrike" dirty="0">
                        <a:solidFill>
                          <a:srgbClr val="000000"/>
                        </a:solidFill>
                        <a:effectLst/>
                        <a:latin typeface="Tahoma" panose="020B0604030504040204" pitchFamily="34" charset="0"/>
                      </a:endParaRPr>
                    </a:p>
                  </a:txBody>
                  <a:tcPr marL="79501" marR="8833" marT="8833" marB="0" anchor="ctr"/>
                </a:tc>
                <a:tc>
                  <a:txBody>
                    <a:bodyPr/>
                    <a:lstStyle/>
                    <a:p>
                      <a:pPr algn="l" fontAlgn="ctr"/>
                      <a:r>
                        <a:rPr lang="en-US" sz="1600" u="none" strike="noStrike" dirty="0">
                          <a:effectLst/>
                        </a:rPr>
                        <a:t>vSphere Standard, vCenter Server Standard</a:t>
                      </a:r>
                      <a:endParaRPr lang="en-US" sz="1600" b="0" i="0" u="none" strike="noStrike" dirty="0">
                        <a:solidFill>
                          <a:srgbClr val="000000"/>
                        </a:solidFill>
                        <a:effectLst/>
                        <a:latin typeface="Tahoma" panose="020B0604030504040204" pitchFamily="34" charset="0"/>
                      </a:endParaRPr>
                    </a:p>
                  </a:txBody>
                  <a:tcPr marL="79501" marR="8833" marT="8833" marB="0" anchor="ctr"/>
                </a:tc>
                <a:extLst>
                  <a:ext uri="{0D108BD9-81ED-4DB2-BD59-A6C34878D82A}">
                    <a16:rowId xmlns:a16="http://schemas.microsoft.com/office/drawing/2014/main" val="3850527916"/>
                  </a:ext>
                </a:extLst>
              </a:tr>
              <a:tr h="297474">
                <a:tc rowSpan="2">
                  <a:txBody>
                    <a:bodyPr/>
                    <a:lstStyle/>
                    <a:p>
                      <a:pPr algn="l" fontAlgn="ctr"/>
                      <a:r>
                        <a:rPr lang="en-US" sz="1600" u="none" strike="noStrike" dirty="0">
                          <a:effectLst/>
                        </a:rPr>
                        <a:t>vSphere Essentials Plus Kit</a:t>
                      </a:r>
                      <a:endParaRPr lang="en-US" sz="1600" b="1" i="0" u="none" strike="noStrike" dirty="0">
                        <a:solidFill>
                          <a:srgbClr val="000000"/>
                        </a:solidFill>
                        <a:effectLst/>
                        <a:latin typeface="Tahoma" panose="020B0604030504040204" pitchFamily="34" charset="0"/>
                      </a:endParaRPr>
                    </a:p>
                  </a:txBody>
                  <a:tcPr marL="79501" marR="8833" marT="8833" marB="0" anchor="ctr"/>
                </a:tc>
                <a:tc rowSpan="2">
                  <a:txBody>
                    <a:bodyPr/>
                    <a:lstStyle/>
                    <a:p>
                      <a:pPr algn="l" fontAlgn="ctr"/>
                      <a:r>
                        <a:rPr lang="en-US" sz="1600" u="none" strike="noStrike" dirty="0">
                          <a:effectLst/>
                        </a:rPr>
                        <a:t>$35 </a:t>
                      </a:r>
                      <a:endParaRPr lang="en-US" sz="1600" b="1" i="0" u="none" strike="noStrike" dirty="0">
                        <a:solidFill>
                          <a:srgbClr val="000000"/>
                        </a:solidFill>
                        <a:effectLst/>
                        <a:latin typeface="Tahoma" panose="020B0604030504040204" pitchFamily="34" charset="0"/>
                      </a:endParaRPr>
                    </a:p>
                  </a:txBody>
                  <a:tcPr marL="79501" marR="8833" marT="8833" marB="0" anchor="ctr"/>
                </a:tc>
                <a:tc>
                  <a:txBody>
                    <a:bodyPr/>
                    <a:lstStyle/>
                    <a:p>
                      <a:pPr algn="l" fontAlgn="ctr"/>
                      <a:r>
                        <a:rPr lang="en-US" sz="1600" u="none" strike="noStrike" dirty="0">
                          <a:effectLst/>
                        </a:rPr>
                        <a:t>vSphere Essentials Plus, vCenter Server Essentials</a:t>
                      </a:r>
                      <a:endParaRPr lang="en-US" sz="1600" b="0" i="0" u="none" strike="noStrike" dirty="0">
                        <a:solidFill>
                          <a:srgbClr val="000000"/>
                        </a:solidFill>
                        <a:effectLst/>
                        <a:latin typeface="Tahoma" panose="020B0604030504040204" pitchFamily="34" charset="0"/>
                      </a:endParaRPr>
                    </a:p>
                  </a:txBody>
                  <a:tcPr marL="79501" marR="8833" marT="8833" marB="0" anchor="ctr"/>
                </a:tc>
                <a:extLst>
                  <a:ext uri="{0D108BD9-81ED-4DB2-BD59-A6C34878D82A}">
                    <a16:rowId xmlns:a16="http://schemas.microsoft.com/office/drawing/2014/main" val="3983402242"/>
                  </a:ext>
                </a:extLst>
              </a:tr>
              <a:tr h="297474">
                <a:tc vMerge="1">
                  <a:txBody>
                    <a:bodyPr/>
                    <a:lstStyle/>
                    <a:p>
                      <a:endParaRPr lang="en-US"/>
                    </a:p>
                  </a:txBody>
                  <a:tcPr/>
                </a:tc>
                <a:tc vMerge="1">
                  <a:txBody>
                    <a:bodyPr/>
                    <a:lstStyle/>
                    <a:p>
                      <a:endParaRPr lang="en-US"/>
                    </a:p>
                  </a:txBody>
                  <a:tcPr/>
                </a:tc>
                <a:tc>
                  <a:txBody>
                    <a:bodyPr/>
                    <a:lstStyle/>
                    <a:p>
                      <a:pPr algn="l" fontAlgn="ctr"/>
                      <a:r>
                        <a:rPr lang="en-US" sz="1600" u="none" strike="noStrike" dirty="0">
                          <a:effectLst/>
                        </a:rPr>
                        <a:t>*sold per 96-core kit, maximum of 3 hosts</a:t>
                      </a:r>
                      <a:endParaRPr lang="en-US" sz="1600" b="0" i="1" u="none" strike="noStrike" dirty="0">
                        <a:solidFill>
                          <a:srgbClr val="000000"/>
                        </a:solidFill>
                        <a:effectLst/>
                        <a:latin typeface="Tahoma" panose="020B0604030504040204" pitchFamily="34" charset="0"/>
                      </a:endParaRPr>
                    </a:p>
                  </a:txBody>
                  <a:tcPr marL="79501" marR="8833" marT="8833" marB="0" anchor="ctr"/>
                </a:tc>
                <a:extLst>
                  <a:ext uri="{0D108BD9-81ED-4DB2-BD59-A6C34878D82A}">
                    <a16:rowId xmlns:a16="http://schemas.microsoft.com/office/drawing/2014/main" val="2929567604"/>
                  </a:ext>
                </a:extLst>
              </a:tr>
            </a:tbl>
          </a:graphicData>
        </a:graphic>
      </p:graphicFrame>
      <p:sp>
        <p:nvSpPr>
          <p:cNvPr id="6" name="TextBox 5">
            <a:extLst>
              <a:ext uri="{FF2B5EF4-FFF2-40B4-BE49-F238E27FC236}">
                <a16:creationId xmlns:a16="http://schemas.microsoft.com/office/drawing/2014/main" id="{BC25660A-DFA9-65CA-2348-441E5501FB24}"/>
              </a:ext>
            </a:extLst>
          </p:cNvPr>
          <p:cNvSpPr txBox="1"/>
          <p:nvPr/>
        </p:nvSpPr>
        <p:spPr>
          <a:xfrm>
            <a:off x="838200" y="5969953"/>
            <a:ext cx="10089044" cy="276999"/>
          </a:xfrm>
          <a:prstGeom prst="rect">
            <a:avLst/>
          </a:prstGeom>
          <a:noFill/>
        </p:spPr>
        <p:txBody>
          <a:bodyPr wrap="none" rtlCol="0">
            <a:spAutoFit/>
          </a:bodyPr>
          <a:lstStyle/>
          <a:p>
            <a:r>
              <a:rPr lang="en-US" sz="1200" dirty="0"/>
              <a:t>Source: </a:t>
            </a:r>
            <a:r>
              <a:rPr lang="en-US" sz="1200" dirty="0">
                <a:hlinkClick r:id="rId3"/>
              </a:rPr>
              <a:t>https://community.veeam.com/blogs-and-podcasts-57/decoding-the-new-broadcom-vmware-vsphere-licensing-packages-for-small-deployments-6398</a:t>
            </a:r>
            <a:endParaRPr lang="en-US" sz="1200" dirty="0"/>
          </a:p>
        </p:txBody>
      </p:sp>
      <p:sp>
        <p:nvSpPr>
          <p:cNvPr id="7" name="Footer Placeholder 6">
            <a:extLst>
              <a:ext uri="{FF2B5EF4-FFF2-40B4-BE49-F238E27FC236}">
                <a16:creationId xmlns:a16="http://schemas.microsoft.com/office/drawing/2014/main" id="{2F227860-24EA-8842-B341-79206AB49B51}"/>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8" name="Picture 7" descr="A white cube with letters on it&#10;&#10;AI-generated content may be incorrect.">
            <a:extLst>
              <a:ext uri="{FF2B5EF4-FFF2-40B4-BE49-F238E27FC236}">
                <a16:creationId xmlns:a16="http://schemas.microsoft.com/office/drawing/2014/main" id="{CB9ED7A9-7EA2-7688-D42A-82DE813280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1728373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0D7017-684F-41CC-884A-45975DC72CB3}"/>
              </a:ext>
            </a:extLst>
          </p:cNvPr>
          <p:cNvSpPr>
            <a:spLocks noGrp="1"/>
          </p:cNvSpPr>
          <p:nvPr>
            <p:ph type="title"/>
          </p:nvPr>
        </p:nvSpPr>
        <p:spPr>
          <a:xfrm>
            <a:off x="1371599" y="294538"/>
            <a:ext cx="9895951" cy="1033669"/>
          </a:xfrm>
        </p:spPr>
        <p:txBody>
          <a:bodyPr vert="horz" lIns="91440" tIns="45720" rIns="91440" bIns="45720" rtlCol="0">
            <a:normAutofit/>
          </a:bodyPr>
          <a:lstStyle/>
          <a:p>
            <a:r>
              <a:rPr lang="en-US" sz="4000" kern="1200">
                <a:solidFill>
                  <a:srgbClr val="FFFFFF"/>
                </a:solidFill>
                <a:latin typeface="+mj-lt"/>
                <a:ea typeface="+mj-ea"/>
                <a:cs typeface="+mj-cs"/>
              </a:rPr>
              <a:t>CPU Cores for VMware Clusters</a:t>
            </a:r>
          </a:p>
        </p:txBody>
      </p:sp>
      <p:sp>
        <p:nvSpPr>
          <p:cNvPr id="7" name="Content Placeholder 6">
            <a:extLst>
              <a:ext uri="{FF2B5EF4-FFF2-40B4-BE49-F238E27FC236}">
                <a16:creationId xmlns:a16="http://schemas.microsoft.com/office/drawing/2014/main" id="{9171C1A8-8FC4-8D9B-B816-0566314184B8}"/>
              </a:ext>
            </a:extLst>
          </p:cNvPr>
          <p:cNvSpPr>
            <a:spLocks noGrp="1"/>
          </p:cNvSpPr>
          <p:nvPr>
            <p:ph idx="1"/>
          </p:nvPr>
        </p:nvSpPr>
        <p:spPr>
          <a:xfrm>
            <a:off x="1371599" y="2318198"/>
            <a:ext cx="9724031" cy="1969598"/>
          </a:xfrm>
        </p:spPr>
        <p:txBody>
          <a:bodyPr anchor="ctr">
            <a:normAutofit/>
          </a:bodyPr>
          <a:lstStyle/>
          <a:p>
            <a:r>
              <a:rPr lang="en-US" sz="2000" dirty="0"/>
              <a:t>Choosing the correct number of cores for your VMware ESXi hosts is important</a:t>
            </a:r>
          </a:p>
          <a:p>
            <a:pPr lvl="1"/>
            <a:r>
              <a:rPr lang="en-US" sz="1600" dirty="0"/>
              <a:t>Broadcom has a minimum license requirement of 16 cores/CPU</a:t>
            </a:r>
          </a:p>
          <a:p>
            <a:pPr lvl="2"/>
            <a:r>
              <a:rPr lang="en-US" sz="1200" dirty="0"/>
              <a:t>More than 16 cores/CPU and you will need to buy additional licenses</a:t>
            </a:r>
          </a:p>
          <a:p>
            <a:pPr lvl="2"/>
            <a:r>
              <a:rPr lang="en-US" sz="1200" dirty="0"/>
              <a:t>Fewer than 16 cores/CPU and you will still need to license 16 cores/CPU</a:t>
            </a:r>
          </a:p>
          <a:p>
            <a:r>
              <a:rPr lang="en-US" sz="2000" dirty="0"/>
              <a:t>Fast 16 core CPUs give you more bang for the buck over time with VMware/Broadcom</a:t>
            </a:r>
          </a:p>
          <a:p>
            <a:endParaRPr lang="en-US" sz="2000" dirty="0"/>
          </a:p>
        </p:txBody>
      </p:sp>
      <p:pic>
        <p:nvPicPr>
          <p:cNvPr id="4" name="Picture 3" descr="A white cube with letters on it&#10;&#10;AI-generated content may be incorrect.">
            <a:extLst>
              <a:ext uri="{FF2B5EF4-FFF2-40B4-BE49-F238E27FC236}">
                <a16:creationId xmlns:a16="http://schemas.microsoft.com/office/drawing/2014/main" id="{C9F734F1-C8E6-4327-B564-4141E0FC2F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graphicFrame>
        <p:nvGraphicFramePr>
          <p:cNvPr id="8" name="Table 7">
            <a:extLst>
              <a:ext uri="{FF2B5EF4-FFF2-40B4-BE49-F238E27FC236}">
                <a16:creationId xmlns:a16="http://schemas.microsoft.com/office/drawing/2014/main" id="{956BB8F9-AF1D-5124-117D-D1C859D21887}"/>
              </a:ext>
            </a:extLst>
          </p:cNvPr>
          <p:cNvGraphicFramePr>
            <a:graphicFrameLocks noGrp="1"/>
          </p:cNvGraphicFramePr>
          <p:nvPr>
            <p:extLst>
              <p:ext uri="{D42A27DB-BD31-4B8C-83A1-F6EECF244321}">
                <p14:modId xmlns:p14="http://schemas.microsoft.com/office/powerpoint/2010/main" val="161741871"/>
              </p:ext>
            </p:extLst>
          </p:nvPr>
        </p:nvGraphicFramePr>
        <p:xfrm>
          <a:off x="1293708" y="4027998"/>
          <a:ext cx="9604580" cy="1483360"/>
        </p:xfrm>
        <a:graphic>
          <a:graphicData uri="http://schemas.openxmlformats.org/drawingml/2006/table">
            <a:tbl>
              <a:tblPr firstRow="1" bandRow="1">
                <a:tableStyleId>{5C22544A-7EE6-4342-B048-85BDC9FD1C3A}</a:tableStyleId>
              </a:tblPr>
              <a:tblGrid>
                <a:gridCol w="5317157">
                  <a:extLst>
                    <a:ext uri="{9D8B030D-6E8A-4147-A177-3AD203B41FA5}">
                      <a16:colId xmlns:a16="http://schemas.microsoft.com/office/drawing/2014/main" val="1322310021"/>
                    </a:ext>
                  </a:extLst>
                </a:gridCol>
                <a:gridCol w="2546595">
                  <a:extLst>
                    <a:ext uri="{9D8B030D-6E8A-4147-A177-3AD203B41FA5}">
                      <a16:colId xmlns:a16="http://schemas.microsoft.com/office/drawing/2014/main" val="2618657447"/>
                    </a:ext>
                  </a:extLst>
                </a:gridCol>
                <a:gridCol w="1740828">
                  <a:extLst>
                    <a:ext uri="{9D8B030D-6E8A-4147-A177-3AD203B41FA5}">
                      <a16:colId xmlns:a16="http://schemas.microsoft.com/office/drawing/2014/main" val="1514861204"/>
                    </a:ext>
                  </a:extLst>
                </a:gridCol>
              </a:tblGrid>
              <a:tr h="370840">
                <a:tc>
                  <a:txBody>
                    <a:bodyPr/>
                    <a:lstStyle/>
                    <a:p>
                      <a:r>
                        <a:rPr lang="en-US" dirty="0"/>
                        <a:t>CPU Choice</a:t>
                      </a:r>
                    </a:p>
                  </a:txBody>
                  <a:tcPr/>
                </a:tc>
                <a:tc>
                  <a:txBody>
                    <a:bodyPr/>
                    <a:lstStyle/>
                    <a:p>
                      <a:r>
                        <a:rPr lang="en-US" dirty="0"/>
                        <a:t>vSphere STD/yr/cluster</a:t>
                      </a:r>
                      <a:r>
                        <a:rPr lang="en-US" baseline="30000" dirty="0"/>
                        <a:t>&amp;</a:t>
                      </a:r>
                    </a:p>
                  </a:txBody>
                  <a:tcPr/>
                </a:tc>
                <a:tc>
                  <a:txBody>
                    <a:bodyPr/>
                    <a:lstStyle/>
                    <a:p>
                      <a:r>
                        <a:rPr lang="en-US" dirty="0"/>
                        <a:t>Total CPU</a:t>
                      </a:r>
                    </a:p>
                  </a:txBody>
                  <a:tcPr/>
                </a:tc>
                <a:extLst>
                  <a:ext uri="{0D108BD9-81ED-4DB2-BD59-A6C34878D82A}">
                    <a16:rowId xmlns:a16="http://schemas.microsoft.com/office/drawing/2014/main" val="2214622776"/>
                  </a:ext>
                </a:extLst>
              </a:tr>
              <a:tr h="370840">
                <a:tc>
                  <a:txBody>
                    <a:bodyPr/>
                    <a:lstStyle/>
                    <a:p>
                      <a:r>
                        <a:rPr lang="en-US" dirty="0"/>
                        <a:t>12 cores/CPU X 6 CPUs@ 2.4 Ghz. (legacy cluster)</a:t>
                      </a:r>
                    </a:p>
                  </a:txBody>
                  <a:tcPr/>
                </a:tc>
                <a:tc>
                  <a:txBody>
                    <a:bodyPr/>
                    <a:lstStyle/>
                    <a:p>
                      <a:r>
                        <a:rPr lang="en-US" dirty="0"/>
                        <a:t>$4,800*</a:t>
                      </a:r>
                    </a:p>
                  </a:txBody>
                  <a:tcPr/>
                </a:tc>
                <a:tc>
                  <a:txBody>
                    <a:bodyPr/>
                    <a:lstStyle/>
                    <a:p>
                      <a:r>
                        <a:rPr lang="en-US" dirty="0"/>
                        <a:t>172.6 Ghz.</a:t>
                      </a:r>
                    </a:p>
                  </a:txBody>
                  <a:tcPr/>
                </a:tc>
                <a:extLst>
                  <a:ext uri="{0D108BD9-81ED-4DB2-BD59-A6C34878D82A}">
                    <a16:rowId xmlns:a16="http://schemas.microsoft.com/office/drawing/2014/main" val="1156357032"/>
                  </a:ext>
                </a:extLst>
              </a:tr>
              <a:tr h="370840">
                <a:tc>
                  <a:txBody>
                    <a:bodyPr/>
                    <a:lstStyle/>
                    <a:p>
                      <a:r>
                        <a:rPr lang="en-US" dirty="0"/>
                        <a:t>24 cores/CPU X 6 CPUs @ 2.4 Ghz. (typical cluster)</a:t>
                      </a:r>
                    </a:p>
                  </a:txBody>
                  <a:tcPr/>
                </a:tc>
                <a:tc>
                  <a:txBody>
                    <a:bodyPr/>
                    <a:lstStyle/>
                    <a:p>
                      <a:r>
                        <a:rPr lang="en-US" dirty="0"/>
                        <a:t>$7,200</a:t>
                      </a:r>
                    </a:p>
                  </a:txBody>
                  <a:tcPr/>
                </a:tc>
                <a:tc>
                  <a:txBody>
                    <a:bodyPr/>
                    <a:lstStyle/>
                    <a:p>
                      <a:r>
                        <a:rPr lang="en-US" dirty="0"/>
                        <a:t>345.6 Ghz.</a:t>
                      </a:r>
                      <a:r>
                        <a:rPr lang="en-US" baseline="30000" dirty="0"/>
                        <a:t>+</a:t>
                      </a:r>
                    </a:p>
                  </a:txBody>
                  <a:tcPr/>
                </a:tc>
                <a:extLst>
                  <a:ext uri="{0D108BD9-81ED-4DB2-BD59-A6C34878D82A}">
                    <a16:rowId xmlns:a16="http://schemas.microsoft.com/office/drawing/2014/main" val="3036741070"/>
                  </a:ext>
                </a:extLst>
              </a:tr>
              <a:tr h="370840">
                <a:tc>
                  <a:txBody>
                    <a:bodyPr/>
                    <a:lstStyle/>
                    <a:p>
                      <a:r>
                        <a:rPr lang="en-US" dirty="0"/>
                        <a:t>16 cores/CPU X 6 CPUs @ 3.6 Ghz. (optimized cluster)</a:t>
                      </a:r>
                    </a:p>
                  </a:txBody>
                  <a:tcPr/>
                </a:tc>
                <a:tc>
                  <a:txBody>
                    <a:bodyPr/>
                    <a:lstStyle/>
                    <a:p>
                      <a:r>
                        <a:rPr lang="en-US" dirty="0"/>
                        <a:t>$4,800</a:t>
                      </a:r>
                    </a:p>
                  </a:txBody>
                  <a:tcPr/>
                </a:tc>
                <a:tc>
                  <a:txBody>
                    <a:bodyPr/>
                    <a:lstStyle/>
                    <a:p>
                      <a:r>
                        <a:rPr lang="en-US" dirty="0"/>
                        <a:t>345.6 Ghz.</a:t>
                      </a:r>
                      <a:r>
                        <a:rPr lang="en-US" baseline="30000" dirty="0"/>
                        <a:t>#</a:t>
                      </a:r>
                    </a:p>
                  </a:txBody>
                  <a:tcPr/>
                </a:tc>
                <a:extLst>
                  <a:ext uri="{0D108BD9-81ED-4DB2-BD59-A6C34878D82A}">
                    <a16:rowId xmlns:a16="http://schemas.microsoft.com/office/drawing/2014/main" val="2892811069"/>
                  </a:ext>
                </a:extLst>
              </a:tr>
            </a:tbl>
          </a:graphicData>
        </a:graphic>
      </p:graphicFrame>
      <p:sp>
        <p:nvSpPr>
          <p:cNvPr id="9" name="TextBox 8">
            <a:extLst>
              <a:ext uri="{FF2B5EF4-FFF2-40B4-BE49-F238E27FC236}">
                <a16:creationId xmlns:a16="http://schemas.microsoft.com/office/drawing/2014/main" id="{E4BA2B72-CF0F-F36E-7A97-4E4AA1DA550E}"/>
              </a:ext>
            </a:extLst>
          </p:cNvPr>
          <p:cNvSpPr txBox="1"/>
          <p:nvPr/>
        </p:nvSpPr>
        <p:spPr>
          <a:xfrm>
            <a:off x="1288355" y="5609967"/>
            <a:ext cx="9295878" cy="954107"/>
          </a:xfrm>
          <a:prstGeom prst="rect">
            <a:avLst/>
          </a:prstGeom>
          <a:noFill/>
        </p:spPr>
        <p:txBody>
          <a:bodyPr wrap="none" rtlCol="0">
            <a:spAutoFit/>
          </a:bodyPr>
          <a:lstStyle/>
          <a:p>
            <a:r>
              <a:rPr lang="en-US" sz="1400" baseline="30000" dirty="0"/>
              <a:t>&amp;</a:t>
            </a:r>
            <a:r>
              <a:rPr lang="en-US" sz="1400" dirty="0"/>
              <a:t>Cluster size = 3 hosts / 6 CPUs</a:t>
            </a:r>
          </a:p>
          <a:p>
            <a:r>
              <a:rPr lang="en-US" sz="1400" dirty="0"/>
              <a:t>*12 core CPUs will be licensed at 16 cores due to Broadcom license terms</a:t>
            </a:r>
          </a:p>
          <a:p>
            <a:r>
              <a:rPr lang="en-US" sz="1400" baseline="30000" dirty="0"/>
              <a:t>+</a:t>
            </a:r>
            <a:r>
              <a:rPr lang="en-US" sz="1400" dirty="0"/>
              <a:t>24 core CPUs are affordable, but will cost more annually in your VMware/Broadcom license and typically have a lower speed</a:t>
            </a:r>
          </a:p>
          <a:p>
            <a:r>
              <a:rPr lang="en-US" sz="1400" baseline="30000" dirty="0"/>
              <a:t>#</a:t>
            </a:r>
            <a:r>
              <a:rPr lang="en-US" sz="1400" dirty="0"/>
              <a:t>16 core CPUs @ 3.4 Ghz. cost a little more, but yield the same COMPUTE for a lower annual license cost</a:t>
            </a:r>
          </a:p>
        </p:txBody>
      </p:sp>
      <p:sp>
        <p:nvSpPr>
          <p:cNvPr id="11" name="Footer Placeholder 6">
            <a:extLst>
              <a:ext uri="{FF2B5EF4-FFF2-40B4-BE49-F238E27FC236}">
                <a16:creationId xmlns:a16="http://schemas.microsoft.com/office/drawing/2014/main" id="{A8F1342D-F347-4477-D7C0-E4BEB1616D06}"/>
              </a:ext>
            </a:extLst>
          </p:cNvPr>
          <p:cNvSpPr txBox="1">
            <a:spLocks/>
          </p:cNvSpPr>
          <p:nvPr/>
        </p:nvSpPr>
        <p:spPr>
          <a:xfrm>
            <a:off x="432000" y="6453851"/>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spTree>
    <p:extLst>
      <p:ext uri="{BB962C8B-B14F-4D97-AF65-F5344CB8AC3E}">
        <p14:creationId xmlns:p14="http://schemas.microsoft.com/office/powerpoint/2010/main" val="2922145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60D39EA-8D9E-066A-C2D6-3FEF7648D4A7}"/>
            </a:ext>
          </a:extLst>
        </p:cNvPr>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1B7646-F9E1-9A6D-CF5C-51ED7FABFC38}"/>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kern="1200">
                <a:solidFill>
                  <a:srgbClr val="FFFFFF"/>
                </a:solidFill>
                <a:latin typeface="+mj-lt"/>
                <a:ea typeface="+mj-ea"/>
                <a:cs typeface="+mj-cs"/>
              </a:rPr>
              <a:t>VMware Licensing Cost</a:t>
            </a:r>
          </a:p>
        </p:txBody>
      </p:sp>
      <p:graphicFrame>
        <p:nvGraphicFramePr>
          <p:cNvPr id="3" name="Table 2">
            <a:extLst>
              <a:ext uri="{FF2B5EF4-FFF2-40B4-BE49-F238E27FC236}">
                <a16:creationId xmlns:a16="http://schemas.microsoft.com/office/drawing/2014/main" id="{9DDC4D7F-66DE-933A-1F10-C8E76650E7C0}"/>
              </a:ext>
            </a:extLst>
          </p:cNvPr>
          <p:cNvGraphicFramePr>
            <a:graphicFrameLocks noGrp="1"/>
          </p:cNvGraphicFramePr>
          <p:nvPr>
            <p:extLst>
              <p:ext uri="{D42A27DB-BD31-4B8C-83A1-F6EECF244321}">
                <p14:modId xmlns:p14="http://schemas.microsoft.com/office/powerpoint/2010/main" val="2426017053"/>
              </p:ext>
            </p:extLst>
          </p:nvPr>
        </p:nvGraphicFramePr>
        <p:xfrm>
          <a:off x="1399443" y="1966293"/>
          <a:ext cx="9393116" cy="4452164"/>
        </p:xfrm>
        <a:graphic>
          <a:graphicData uri="http://schemas.openxmlformats.org/drawingml/2006/table">
            <a:tbl>
              <a:tblPr firstRow="1" firstCol="1" bandRow="1"/>
              <a:tblGrid>
                <a:gridCol w="2253217">
                  <a:extLst>
                    <a:ext uri="{9D8B030D-6E8A-4147-A177-3AD203B41FA5}">
                      <a16:colId xmlns:a16="http://schemas.microsoft.com/office/drawing/2014/main" val="1763658116"/>
                    </a:ext>
                  </a:extLst>
                </a:gridCol>
                <a:gridCol w="1634094">
                  <a:extLst>
                    <a:ext uri="{9D8B030D-6E8A-4147-A177-3AD203B41FA5}">
                      <a16:colId xmlns:a16="http://schemas.microsoft.com/office/drawing/2014/main" val="4134401974"/>
                    </a:ext>
                  </a:extLst>
                </a:gridCol>
                <a:gridCol w="2700090">
                  <a:extLst>
                    <a:ext uri="{9D8B030D-6E8A-4147-A177-3AD203B41FA5}">
                      <a16:colId xmlns:a16="http://schemas.microsoft.com/office/drawing/2014/main" val="2766090696"/>
                    </a:ext>
                  </a:extLst>
                </a:gridCol>
                <a:gridCol w="2805715">
                  <a:extLst>
                    <a:ext uri="{9D8B030D-6E8A-4147-A177-3AD203B41FA5}">
                      <a16:colId xmlns:a16="http://schemas.microsoft.com/office/drawing/2014/main" val="1280440254"/>
                    </a:ext>
                  </a:extLst>
                </a:gridCol>
              </a:tblGrid>
              <a:tr h="292629">
                <a:tc gridSpan="4">
                  <a:txBody>
                    <a:bodyPr/>
                    <a:lstStyle/>
                    <a:p>
                      <a:pPr marL="0" marR="0" algn="ctr">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vSphere Licensing Options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14527252"/>
                  </a:ext>
                </a:extLst>
              </a:tr>
              <a:tr h="559714">
                <a:tc>
                  <a:txBody>
                    <a:bodyPr/>
                    <a:lstStyle/>
                    <a:p>
                      <a:pPr marL="0" marR="0">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Single host with 2 X 8-Core CPUs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3-Host cluster with 6 X 16-core CPUs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3-Host cluster with 6 X 24-core CPUs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7828185"/>
                  </a:ext>
                </a:extLst>
              </a:tr>
              <a:tr h="559714">
                <a:tc>
                  <a:txBody>
                    <a:bodyPr/>
                    <a:lstStyle/>
                    <a:p>
                      <a:pPr marL="0" marR="0">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vSphere Standard </a:t>
                      </a:r>
                      <a:r>
                        <a:rPr lang="en-US" sz="1600" b="1" baseline="30000" dirty="0">
                          <a:effectLst/>
                          <a:latin typeface="Calibri" panose="020F0502020204030204" pitchFamily="34" charset="0"/>
                          <a:ea typeface="Calibri" panose="020F0502020204030204" pitchFamily="34" charset="0"/>
                          <a:cs typeface="Times New Roman" panose="02020603050405020304" pitchFamily="18" charset="0"/>
                        </a:rPr>
                        <a:t>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$3,600/year (72 cores/contract)</a:t>
                      </a: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$4,800/year (vSAN not included)</a:t>
                      </a: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$7,200/year (vSAN not included)</a:t>
                      </a: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5970330"/>
                  </a:ext>
                </a:extLst>
              </a:tr>
              <a:tr h="559714">
                <a:tc>
                  <a:txBody>
                    <a:bodyPr/>
                    <a:lstStyle/>
                    <a:p>
                      <a:pPr marL="0" marR="0">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Times New Roman" panose="02020603050405020304" pitchFamily="18" charset="0"/>
                        </a:rPr>
                        <a:t>vSphere Foundation </a:t>
                      </a:r>
                      <a:r>
                        <a:rPr lang="en-US" sz="1600" b="1" baseline="30000">
                          <a:effectLst/>
                          <a:latin typeface="Calibri" panose="020F0502020204030204" pitchFamily="34" charset="0"/>
                          <a:ea typeface="Calibri" panose="020F0502020204030204" pitchFamily="34" charset="0"/>
                          <a:cs typeface="Times New Roman" panose="02020603050405020304" pitchFamily="18" charset="0"/>
                        </a:rPr>
                        <a:t>B</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$9,720/year  (72 cores/contract)</a:t>
                      </a: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$12,960/year (vSAN up to 24 TB)</a:t>
                      </a: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$19,440/year (vSAN up to 36 TB)</a:t>
                      </a: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224297"/>
                  </a:ext>
                </a:extLst>
              </a:tr>
              <a:tr h="559714">
                <a:tc>
                  <a:txBody>
                    <a:bodyPr/>
                    <a:lstStyle/>
                    <a:p>
                      <a:pPr marL="0" marR="0">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Times New Roman" panose="02020603050405020304" pitchFamily="18" charset="0"/>
                        </a:rPr>
                        <a:t>vSphere Cloud Foundation </a:t>
                      </a:r>
                      <a:r>
                        <a:rPr lang="en-US" sz="1600" b="1" baseline="30000">
                          <a:effectLst/>
                          <a:latin typeface="Calibri" panose="020F0502020204030204" pitchFamily="34" charset="0"/>
                          <a:ea typeface="Calibri" panose="020F0502020204030204" pitchFamily="34" charset="0"/>
                          <a:cs typeface="Times New Roman" panose="02020603050405020304" pitchFamily="18" charset="0"/>
                        </a:rPr>
                        <a:t>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$25,200/year (72 cores/contract)</a:t>
                      </a: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$33,600/year (vSAN up to 96 TB)</a:t>
                      </a: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$50,300/year (vSAN up to 144 TB)</a:t>
                      </a: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4433370"/>
                  </a:ext>
                </a:extLst>
              </a:tr>
              <a:tr h="559714">
                <a:tc>
                  <a:txBody>
                    <a:bodyPr/>
                    <a:lstStyle/>
                    <a:p>
                      <a:pPr marL="0" marR="0">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Times New Roman" panose="02020603050405020304" pitchFamily="18" charset="0"/>
                        </a:rPr>
                        <a:t>vSphere Essentials Plus Kit </a:t>
                      </a:r>
                      <a:r>
                        <a:rPr lang="en-US" sz="1600" b="1" baseline="30000">
                          <a:effectLst/>
                          <a:latin typeface="Calibri" panose="020F0502020204030204" pitchFamily="34" charset="0"/>
                          <a:ea typeface="Calibri" panose="020F0502020204030204" pitchFamily="34" charset="0"/>
                          <a:cs typeface="Times New Roman" panose="02020603050405020304" pitchFamily="18" charset="0"/>
                        </a:rPr>
                        <a:t>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$3,360/year</a:t>
                      </a: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$3,360/year (vSAN not included) </a:t>
                      </a: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Not Available, exceeds 96 core capacity</a:t>
                      </a: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8252850"/>
                  </a:ext>
                </a:extLst>
              </a:tr>
              <a:tr h="1360965">
                <a:tc gridSpan="4">
                  <a:txBody>
                    <a:bodyPr/>
                    <a:lstStyle/>
                    <a:p>
                      <a:pPr marL="0" marR="0" algn="ctr">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vSphere “fine print”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aseline="30000" dirty="0">
                          <a:effectLst/>
                          <a:latin typeface="Calibri" panose="020F0502020204030204" pitchFamily="34" charset="0"/>
                          <a:ea typeface="Calibri" panose="020F0502020204030204" pitchFamily="34" charset="0"/>
                          <a:cs typeface="Times New Roman" panose="02020603050405020304" pitchFamily="18" charset="0"/>
                        </a:rPr>
                        <a:t>A</a:t>
                      </a:r>
                      <a:r>
                        <a:rPr lang="en-US" sz="1600" dirty="0">
                          <a:effectLst/>
                          <a:latin typeface="Calibri" panose="020F0502020204030204" pitchFamily="34" charset="0"/>
                          <a:ea typeface="Calibri" panose="020F0502020204030204" pitchFamily="34" charset="0"/>
                          <a:cs typeface="Times New Roman" panose="02020603050405020304" pitchFamily="18" charset="0"/>
                        </a:rPr>
                        <a:t> vSphere Standard, vCenter Server Standard</a:t>
                      </a:r>
                    </a:p>
                    <a:p>
                      <a:pPr marL="0" marR="0">
                        <a:lnSpc>
                          <a:spcPct val="107000"/>
                        </a:lnSpc>
                        <a:spcBef>
                          <a:spcPts val="0"/>
                        </a:spcBef>
                        <a:spcAft>
                          <a:spcPts val="0"/>
                        </a:spcAft>
                      </a:pPr>
                      <a:r>
                        <a:rPr lang="en-US" sz="1600" baseline="30000" dirty="0">
                          <a:effectLst/>
                          <a:latin typeface="Calibri" panose="020F0502020204030204" pitchFamily="34" charset="0"/>
                          <a:ea typeface="Calibri" panose="020F0502020204030204" pitchFamily="34" charset="0"/>
                          <a:cs typeface="Times New Roman" panose="02020603050405020304" pitchFamily="18" charset="0"/>
                        </a:rPr>
                        <a:t>B</a:t>
                      </a:r>
                      <a:r>
                        <a:rPr lang="en-US" sz="1600" dirty="0">
                          <a:effectLst/>
                          <a:latin typeface="Calibri" panose="020F0502020204030204" pitchFamily="34" charset="0"/>
                          <a:ea typeface="Calibri" panose="020F0502020204030204" pitchFamily="34" charset="0"/>
                          <a:cs typeface="Times New Roman" panose="02020603050405020304" pitchFamily="18" charset="0"/>
                        </a:rPr>
                        <a:t> vSphere Enterprise Plus, vCenter Server Standard, 0.25TB/core vSAN Enterprise</a:t>
                      </a:r>
                    </a:p>
                    <a:p>
                      <a:pPr marL="0" marR="0">
                        <a:lnSpc>
                          <a:spcPct val="107000"/>
                        </a:lnSpc>
                        <a:spcBef>
                          <a:spcPts val="0"/>
                        </a:spcBef>
                        <a:spcAft>
                          <a:spcPts val="0"/>
                        </a:spcAft>
                      </a:pPr>
                      <a:r>
                        <a:rPr lang="en-US" sz="1600" baseline="30000" dirty="0">
                          <a:effectLst/>
                          <a:latin typeface="Calibri" panose="020F0502020204030204" pitchFamily="34" charset="0"/>
                          <a:ea typeface="Calibri" panose="020F0502020204030204" pitchFamily="34" charset="0"/>
                          <a:cs typeface="Times New Roman" panose="02020603050405020304" pitchFamily="18" charset="0"/>
                        </a:rPr>
                        <a:t>C</a:t>
                      </a:r>
                      <a:r>
                        <a:rPr lang="en-US" sz="1600" dirty="0">
                          <a:effectLst/>
                          <a:latin typeface="Calibri" panose="020F0502020204030204" pitchFamily="34" charset="0"/>
                          <a:ea typeface="Calibri" panose="020F0502020204030204" pitchFamily="34" charset="0"/>
                          <a:cs typeface="Times New Roman" panose="02020603050405020304" pitchFamily="18" charset="0"/>
                        </a:rPr>
                        <a:t> vSphere Enterprise Plus, vCenter Server Standard, 1TB/core vSAN Enterprise</a:t>
                      </a:r>
                    </a:p>
                    <a:p>
                      <a:pPr marL="0" marR="0">
                        <a:lnSpc>
                          <a:spcPct val="107000"/>
                        </a:lnSpc>
                        <a:spcBef>
                          <a:spcPts val="0"/>
                        </a:spcBef>
                        <a:spcAft>
                          <a:spcPts val="0"/>
                        </a:spcAft>
                      </a:pPr>
                      <a:r>
                        <a:rPr lang="en-US" sz="1600" baseline="30000" dirty="0">
                          <a:effectLst/>
                          <a:latin typeface="Calibri" panose="020F0502020204030204" pitchFamily="34" charset="0"/>
                          <a:ea typeface="Calibri" panose="020F0502020204030204" pitchFamily="34" charset="0"/>
                          <a:cs typeface="Times New Roman" panose="02020603050405020304" pitchFamily="18" charset="0"/>
                        </a:rPr>
                        <a:t>D</a:t>
                      </a:r>
                      <a:r>
                        <a:rPr lang="en-US" sz="1600" dirty="0">
                          <a:effectLst/>
                          <a:latin typeface="Calibri" panose="020F0502020204030204" pitchFamily="34" charset="0"/>
                          <a:ea typeface="Calibri" panose="020F0502020204030204" pitchFamily="34" charset="0"/>
                          <a:cs typeface="Times New Roman" panose="02020603050405020304" pitchFamily="18" charset="0"/>
                        </a:rPr>
                        <a:t> vSphere Essentials Plus, vCenter Server Essentials, per 96-core kit, maximum 3 hosts</a:t>
                      </a:r>
                    </a:p>
                  </a:txBody>
                  <a:tcPr marL="70200" marR="70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36644372"/>
                  </a:ext>
                </a:extLst>
              </a:tr>
            </a:tbl>
          </a:graphicData>
        </a:graphic>
      </p:graphicFrame>
      <p:sp>
        <p:nvSpPr>
          <p:cNvPr id="4" name="Footer Placeholder 6">
            <a:extLst>
              <a:ext uri="{FF2B5EF4-FFF2-40B4-BE49-F238E27FC236}">
                <a16:creationId xmlns:a16="http://schemas.microsoft.com/office/drawing/2014/main" id="{08C55537-8E2A-6EEF-75FF-6F296B4B34AE}"/>
              </a:ext>
            </a:extLst>
          </p:cNvPr>
          <p:cNvSpPr txBox="1">
            <a:spLocks/>
          </p:cNvSpPr>
          <p:nvPr/>
        </p:nvSpPr>
        <p:spPr>
          <a:xfrm>
            <a:off x="432000" y="6365363"/>
            <a:ext cx="5472000" cy="4124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Copyright © 2025, VMsources Group Inc. All Rights Reserved</a:t>
            </a:r>
            <a:endParaRPr lang="en-US" dirty="0"/>
          </a:p>
        </p:txBody>
      </p:sp>
      <p:pic>
        <p:nvPicPr>
          <p:cNvPr id="7" name="Picture 6" descr="A white cube with letters on it&#10;&#10;AI-generated content may be incorrect.">
            <a:extLst>
              <a:ext uri="{FF2B5EF4-FFF2-40B4-BE49-F238E27FC236}">
                <a16:creationId xmlns:a16="http://schemas.microsoft.com/office/drawing/2014/main" id="{2E736CBF-126F-8B6C-73A6-160BD1C6AF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95630" y="399561"/>
            <a:ext cx="790374" cy="791617"/>
          </a:xfrm>
          <a:prstGeom prst="rect">
            <a:avLst/>
          </a:prstGeom>
        </p:spPr>
      </p:pic>
    </p:spTree>
    <p:extLst>
      <p:ext uri="{BB962C8B-B14F-4D97-AF65-F5344CB8AC3E}">
        <p14:creationId xmlns:p14="http://schemas.microsoft.com/office/powerpoint/2010/main" val="2986041347"/>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86994</TotalTime>
  <Words>6589</Words>
  <Application>Microsoft Office PowerPoint</Application>
  <PresentationFormat>Widescreen</PresentationFormat>
  <Paragraphs>1235</Paragraphs>
  <Slides>35</Slides>
  <Notes>32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Light</vt:lpstr>
      <vt:lpstr>Tahoma</vt:lpstr>
      <vt:lpstr>Office 2013 - 2022 Theme</vt:lpstr>
      <vt:lpstr>VMware and Alternatives</vt:lpstr>
      <vt:lpstr>Agenda</vt:lpstr>
      <vt:lpstr>Why consider alternatives to VMware?</vt:lpstr>
      <vt:lpstr>VMware and realistic alternatives</vt:lpstr>
      <vt:lpstr>VMware vSphere</vt:lpstr>
      <vt:lpstr>Comparison of vSphere Licenses core features</vt:lpstr>
      <vt:lpstr>VMware Subscriptions, Packaging and Pricing</vt:lpstr>
      <vt:lpstr>CPU Cores for VMware Clusters</vt:lpstr>
      <vt:lpstr>VMware Licensing Cost</vt:lpstr>
      <vt:lpstr>Real-World CAPEX for VMware Clusters</vt:lpstr>
      <vt:lpstr>CAPEX + OPEX for VMware Clusters</vt:lpstr>
      <vt:lpstr>VMware 60-Month TCO</vt:lpstr>
      <vt:lpstr>Proxmox VE</vt:lpstr>
      <vt:lpstr>Proxmox VE Pricing</vt:lpstr>
      <vt:lpstr>Proxmox VE Licensing Cost</vt:lpstr>
      <vt:lpstr>Real-World CAPEX for Proxmox Clusters</vt:lpstr>
      <vt:lpstr>CAPEX + OPEX for Proxmox VE Clusters</vt:lpstr>
      <vt:lpstr>Proxmox VE 60-Month TCO</vt:lpstr>
      <vt:lpstr>Microsoft Hyper-V</vt:lpstr>
      <vt:lpstr>Real-World CAPEX for Hyper-V Clusters</vt:lpstr>
      <vt:lpstr>Nutanix</vt:lpstr>
      <vt:lpstr>Nutanix License Cost</vt:lpstr>
      <vt:lpstr>Real-World CAPEX for Nutanix Clusters</vt:lpstr>
      <vt:lpstr>Vendor-Agnostic Reference Architecture</vt:lpstr>
      <vt:lpstr>Cluster Design and Deployment</vt:lpstr>
      <vt:lpstr>Let’s consider Hyperconverged Storage (HCI)</vt:lpstr>
      <vt:lpstr>HCI Considerations </vt:lpstr>
      <vt:lpstr>Traditional SAN</vt:lpstr>
      <vt:lpstr>Cluster Sizing</vt:lpstr>
      <vt:lpstr>Cluster Performance</vt:lpstr>
      <vt:lpstr>Why a 3-Node Cluster?</vt:lpstr>
      <vt:lpstr>HCI Cluster Design</vt:lpstr>
      <vt:lpstr>Traditional Cluster Design</vt:lpstr>
      <vt:lpstr>“The Fire Print”</vt:lpstr>
      <vt:lpstr>About VMsources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VMware Alternatives</dc:title>
  <dc:creator>John Borhek</dc:creator>
  <cp:lastModifiedBy>John Borhek</cp:lastModifiedBy>
  <cp:revision>88</cp:revision>
  <dcterms:created xsi:type="dcterms:W3CDTF">2024-10-15T13:32:03Z</dcterms:created>
  <dcterms:modified xsi:type="dcterms:W3CDTF">2025-04-08T12:39:15Z</dcterms:modified>
</cp:coreProperties>
</file>